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Lst>
  <p:notesMasterIdLst>
    <p:notesMasterId r:id="rId29"/>
  </p:notesMasterIdLst>
  <p:handoutMasterIdLst>
    <p:handoutMasterId r:id="rId30"/>
  </p:handoutMasterIdLst>
  <p:sldIdLst>
    <p:sldId id="329" r:id="rId5"/>
    <p:sldId id="527" r:id="rId6"/>
    <p:sldId id="528" r:id="rId7"/>
    <p:sldId id="529" r:id="rId8"/>
    <p:sldId id="530" r:id="rId9"/>
    <p:sldId id="531" r:id="rId10"/>
    <p:sldId id="532" r:id="rId11"/>
    <p:sldId id="533" r:id="rId12"/>
    <p:sldId id="561" r:id="rId13"/>
    <p:sldId id="560" r:id="rId14"/>
    <p:sldId id="534" r:id="rId15"/>
    <p:sldId id="535" r:id="rId16"/>
    <p:sldId id="539" r:id="rId17"/>
    <p:sldId id="557" r:id="rId18"/>
    <p:sldId id="568" r:id="rId19"/>
    <p:sldId id="542" r:id="rId20"/>
    <p:sldId id="543" r:id="rId21"/>
    <p:sldId id="544" r:id="rId22"/>
    <p:sldId id="545" r:id="rId23"/>
    <p:sldId id="546" r:id="rId24"/>
    <p:sldId id="558" r:id="rId25"/>
    <p:sldId id="547" r:id="rId26"/>
    <p:sldId id="562" r:id="rId27"/>
    <p:sldId id="567" r:id="rId28"/>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989"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16444" r="1" b="1"/>
          <a:stretch>
            <a:fillRect/>
          </a:stretch>
        </p:blipFill>
        <p:spPr>
          <a:xfrm>
            <a:off x="20" y="10"/>
            <a:ext cx="12191662" cy="6857672"/>
          </a:xfrm>
          <a:prstGeom prst="rect">
            <a:avLst/>
          </a:prstGeom>
        </p:spPr>
      </p:pic>
      <p:sp>
        <p:nvSpPr>
          <p:cNvPr id="8" name="矩形 7"/>
          <p:cNvSpPr/>
          <p:nvPr userDrawn="1"/>
        </p:nvSpPr>
        <p:spPr>
          <a:xfrm>
            <a:off x="0" y="0"/>
            <a:ext cx="12191682" cy="6857682"/>
          </a:xfrm>
          <a:prstGeom prst="rect">
            <a:avLst/>
          </a:prstGeom>
          <a:gradFill>
            <a:gsLst>
              <a:gs pos="0">
                <a:schemeClr val="bg1">
                  <a:alpha val="0"/>
                </a:schemeClr>
              </a:gs>
              <a:gs pos="100000">
                <a:schemeClr val="bg1">
                  <a:lumMod val="75000"/>
                  <a:alpha val="3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1" name="矩形 10"/>
          <p:cNvSpPr/>
          <p:nvPr userDrawn="1"/>
        </p:nvSpPr>
        <p:spPr>
          <a:xfrm>
            <a:off x="8153188"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2" name="矩形 11"/>
          <p:cNvSpPr/>
          <p:nvPr userDrawn="1"/>
        </p:nvSpPr>
        <p:spPr>
          <a:xfrm>
            <a:off x="4038495" y="6721163"/>
            <a:ext cx="4114693" cy="136519"/>
          </a:xfrm>
          <a:prstGeom prst="rect">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矩形 12"/>
          <p:cNvSpPr/>
          <p:nvPr userDrawn="1"/>
        </p:nvSpPr>
        <p:spPr>
          <a:xfrm>
            <a:off x="0"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燕尾形 13"/>
          <p:cNvSpPr/>
          <p:nvPr userDrawn="1"/>
        </p:nvSpPr>
        <p:spPr>
          <a:xfrm>
            <a:off x="462976"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燕尾形 14"/>
          <p:cNvSpPr/>
          <p:nvPr userDrawn="1"/>
        </p:nvSpPr>
        <p:spPr>
          <a:xfrm>
            <a:off x="600131"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8" name="五边形 17"/>
          <p:cNvSpPr/>
          <p:nvPr userDrawn="1"/>
        </p:nvSpPr>
        <p:spPr>
          <a:xfrm>
            <a:off x="-1" y="266206"/>
            <a:ext cx="519220" cy="439817"/>
          </a:xfrm>
          <a:prstGeom prst="homePlate">
            <a:avLst>
              <a:gd name="adj" fmla="val 22280"/>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20" name="矩形 19"/>
          <p:cNvSpPr/>
          <p:nvPr userDrawn="1"/>
        </p:nvSpPr>
        <p:spPr>
          <a:xfrm>
            <a:off x="-7700" y="224517"/>
            <a:ext cx="534615" cy="521849"/>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LOGO</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2824407" y="507976"/>
            <a:ext cx="9367275" cy="0"/>
          </a:xfrm>
          <a:prstGeom prst="line">
            <a:avLst/>
          </a:prstGeom>
          <a:ln>
            <a:solidFill>
              <a:srgbClr val="292E3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271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90"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1.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0.png"/><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1.xml"/><Relationship Id="rId1" Type="http://schemas.openxmlformats.org/officeDocument/2006/relationships/tags" Target="../tags/tag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9.xml"/></Relationships>
</file>

<file path=ppt/slides/_rels/slide1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1.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0" y="2133601"/>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7" y="3552826"/>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3" y="4797426"/>
            <a:ext cx="251870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7" y="1538874"/>
            <a:ext cx="3468723"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2847154" y="2011928"/>
            <a:ext cx="7393624"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项目一  选定资金筹集方案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677521"/>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071704" y="1495237"/>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sp>
        <p:nvSpPr>
          <p:cNvPr id="2" name="文本框 1"/>
          <p:cNvSpPr txBox="1"/>
          <p:nvPr/>
        </p:nvSpPr>
        <p:spPr>
          <a:xfrm>
            <a:off x="4439816" y="1556792"/>
            <a:ext cx="3148298" cy="307777"/>
          </a:xfrm>
          <a:prstGeom prst="rect">
            <a:avLst/>
          </a:prstGeom>
          <a:noFill/>
        </p:spPr>
        <p:txBody>
          <a:bodyPr wrap="none" lIns="0" tIns="0" rIns="0" bIns="0" rtlCol="0" anchor="t">
            <a:spAutoFit/>
          </a:bodyPr>
          <a:lstStyle/>
          <a:p>
            <a:pPr marL="0" indent="0"/>
            <a:r>
              <a:rPr lang="zh-CN" sz="2000" b="1" dirty="0">
                <a:latin typeface="+mn-ea"/>
                <a:ea typeface="+mn-ea"/>
                <a:sym typeface="+mn-ea"/>
              </a:rPr>
              <a:t>表</a:t>
            </a:r>
            <a:r>
              <a:rPr lang="zh-CN" sz="2000" b="1" dirty="0">
                <a:latin typeface="+mn-ea"/>
                <a:ea typeface="+mn-ea"/>
                <a:cs typeface="Times New Roman" panose="02020603050405020304" pitchFamily="18" charset="0"/>
                <a:sym typeface="+mn-ea"/>
              </a:rPr>
              <a:t>1-9  威盛公司近三年利润</a:t>
            </a:r>
            <a:endParaRPr lang="zh-CN" altLang="en-US" sz="2000" b="1" dirty="0">
              <a:latin typeface="+mn-ea"/>
              <a:ea typeface="+mn-ea"/>
            </a:endParaRPr>
          </a:p>
        </p:txBody>
      </p:sp>
      <p:graphicFrame>
        <p:nvGraphicFramePr>
          <p:cNvPr id="3" name="表格 2"/>
          <p:cNvGraphicFramePr/>
          <p:nvPr>
            <p:custDataLst>
              <p:tags r:id="rId1"/>
            </p:custDataLst>
            <p:extLst>
              <p:ext uri="{D42A27DB-BD31-4B8C-83A1-F6EECF244321}">
                <p14:modId xmlns:p14="http://schemas.microsoft.com/office/powerpoint/2010/main" val="345500609"/>
              </p:ext>
            </p:extLst>
          </p:nvPr>
        </p:nvGraphicFramePr>
        <p:xfrm>
          <a:off x="1072116" y="2094362"/>
          <a:ext cx="10192442" cy="3152496"/>
        </p:xfrm>
        <a:graphic>
          <a:graphicData uri="http://schemas.openxmlformats.org/drawingml/2006/table">
            <a:tbl>
              <a:tblPr firstRow="1" bandRow="1">
                <a:tableStyleId>{5940675A-B579-460E-94D1-54222C63F5DA}</a:tableStyleId>
              </a:tblPr>
              <a:tblGrid>
                <a:gridCol w="2977903">
                  <a:extLst>
                    <a:ext uri="{9D8B030D-6E8A-4147-A177-3AD203B41FA5}">
                      <a16:colId xmlns:a16="http://schemas.microsoft.com/office/drawing/2014/main" val="20000"/>
                    </a:ext>
                  </a:extLst>
                </a:gridCol>
                <a:gridCol w="2337104">
                  <a:extLst>
                    <a:ext uri="{9D8B030D-6E8A-4147-A177-3AD203B41FA5}">
                      <a16:colId xmlns:a16="http://schemas.microsoft.com/office/drawing/2014/main" val="20001"/>
                    </a:ext>
                  </a:extLst>
                </a:gridCol>
                <a:gridCol w="2342185">
                  <a:extLst>
                    <a:ext uri="{9D8B030D-6E8A-4147-A177-3AD203B41FA5}">
                      <a16:colId xmlns:a16="http://schemas.microsoft.com/office/drawing/2014/main" val="20002"/>
                    </a:ext>
                  </a:extLst>
                </a:gridCol>
                <a:gridCol w="2535250">
                  <a:extLst>
                    <a:ext uri="{9D8B030D-6E8A-4147-A177-3AD203B41FA5}">
                      <a16:colId xmlns:a16="http://schemas.microsoft.com/office/drawing/2014/main" val="20003"/>
                    </a:ext>
                  </a:extLst>
                </a:gridCol>
              </a:tblGrid>
              <a:tr h="394062">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576248">
                <a:tc>
                  <a:txBody>
                    <a:bodyPr/>
                    <a:lstStyle/>
                    <a:p>
                      <a:pPr indent="0" algn="ctr">
                        <a:buNone/>
                      </a:pPr>
                      <a:r>
                        <a:rPr lang="en-US" sz="2400" b="1" dirty="0" err="1">
                          <a:latin typeface="+mn-ea"/>
                          <a:ea typeface="+mn-ea"/>
                          <a:cs typeface="宋体" panose="02010600030101010101" pitchFamily="2" charset="-122"/>
                        </a:rPr>
                        <a:t>单价（</a:t>
                      </a:r>
                      <a:r>
                        <a:rPr lang="en-US" sz="2400" b="1" i="1" dirty="0" err="1">
                          <a:latin typeface="+mn-ea"/>
                          <a:ea typeface="+mn-ea"/>
                          <a:cs typeface="宋体" panose="02010600030101010101" pitchFamily="2" charset="-122"/>
                        </a:rPr>
                        <a:t>p</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单位变动成本（</a:t>
                      </a:r>
                      <a:r>
                        <a:rPr lang="en-US" sz="2400" b="1" i="1" dirty="0" err="1">
                          <a:latin typeface="+mn-ea"/>
                          <a:ea typeface="+mn-ea"/>
                          <a:cs typeface="宋体" panose="02010600030101010101" pitchFamily="2" charset="-122"/>
                        </a:rPr>
                        <a:t>ｂ</a:t>
                      </a:r>
                      <a:r>
                        <a:rPr lang="en-US" sz="2400" b="1" dirty="0" err="1">
                          <a:latin typeface="+mn-ea"/>
                          <a:ea typeface="+mn-ea"/>
                          <a:cs typeface="宋体" panose="02010600030101010101" pitchFamily="2" charset="-122"/>
                        </a:rPr>
                        <a:t>）单位边际贡献</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cm</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销售量</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x</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150</a:t>
                      </a:r>
                    </a:p>
                    <a:p>
                      <a:pPr indent="0" algn="ctr">
                        <a:buNone/>
                      </a:pPr>
                      <a:r>
                        <a:rPr lang="en-US" sz="2400" b="1" dirty="0">
                          <a:latin typeface="+mn-ea"/>
                          <a:ea typeface="+mn-ea"/>
                          <a:cs typeface="宋体" panose="02010600030101010101" pitchFamily="2" charset="-122"/>
                        </a:rPr>
                        <a:t>100</a:t>
                      </a:r>
                    </a:p>
                    <a:p>
                      <a:pPr indent="0" algn="ctr">
                        <a:buNone/>
                      </a:pPr>
                      <a:r>
                        <a:rPr lang="en-US" sz="2400" b="1" dirty="0">
                          <a:latin typeface="+mn-ea"/>
                          <a:ea typeface="+mn-ea"/>
                          <a:cs typeface="宋体" panose="02010600030101010101" pitchFamily="2" charset="-122"/>
                        </a:rPr>
                        <a:t>50</a:t>
                      </a:r>
                    </a:p>
                    <a:p>
                      <a:pPr indent="0" algn="ctr">
                        <a:buNone/>
                      </a:pPr>
                      <a:r>
                        <a:rPr lang="en-US" sz="2400" b="1" dirty="0">
                          <a:latin typeface="+mn-ea"/>
                          <a:ea typeface="+mn-ea"/>
                          <a:cs typeface="宋体" panose="02010600030101010101" pitchFamily="2" charset="-122"/>
                        </a:rPr>
                        <a:t>10 000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150</a:t>
                      </a:r>
                    </a:p>
                    <a:p>
                      <a:pPr indent="0" algn="ctr">
                        <a:buNone/>
                      </a:pPr>
                      <a:r>
                        <a:rPr lang="en-US" sz="2400" b="1" dirty="0">
                          <a:latin typeface="+mn-ea"/>
                          <a:ea typeface="+mn-ea"/>
                          <a:cs typeface="宋体" panose="02010600030101010101" pitchFamily="2" charset="-122"/>
                        </a:rPr>
                        <a:t>100</a:t>
                      </a:r>
                    </a:p>
                    <a:p>
                      <a:pPr indent="0" algn="ctr">
                        <a:buNone/>
                      </a:pPr>
                      <a:r>
                        <a:rPr lang="en-US" sz="2400" b="1" dirty="0">
                          <a:latin typeface="+mn-ea"/>
                          <a:ea typeface="+mn-ea"/>
                          <a:cs typeface="宋体" panose="02010600030101010101" pitchFamily="2" charset="-122"/>
                        </a:rPr>
                        <a:t>50</a:t>
                      </a:r>
                    </a:p>
                    <a:p>
                      <a:pPr indent="0" algn="ctr">
                        <a:buNone/>
                      </a:pPr>
                      <a:r>
                        <a:rPr lang="en-US" sz="2400" b="1" dirty="0">
                          <a:latin typeface="+mn-ea"/>
                          <a:ea typeface="+mn-ea"/>
                          <a:cs typeface="宋体" panose="02010600030101010101" pitchFamily="2" charset="-122"/>
                        </a:rPr>
                        <a:t>20 000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150</a:t>
                      </a:r>
                    </a:p>
                    <a:p>
                      <a:pPr indent="0" algn="ctr">
                        <a:buNone/>
                      </a:pPr>
                      <a:r>
                        <a:rPr lang="en-US" sz="2400" b="1">
                          <a:latin typeface="+mn-ea"/>
                          <a:ea typeface="+mn-ea"/>
                          <a:cs typeface="宋体" panose="02010600030101010101" pitchFamily="2" charset="-122"/>
                        </a:rPr>
                        <a:t>100</a:t>
                      </a:r>
                    </a:p>
                    <a:p>
                      <a:pPr indent="0" algn="ctr">
                        <a:buNone/>
                      </a:pPr>
                      <a:r>
                        <a:rPr lang="en-US" sz="2400" b="1">
                          <a:latin typeface="+mn-ea"/>
                          <a:ea typeface="+mn-ea"/>
                          <a:cs typeface="宋体" panose="02010600030101010101" pitchFamily="2" charset="-122"/>
                        </a:rPr>
                        <a:t>50</a:t>
                      </a:r>
                    </a:p>
                    <a:p>
                      <a:pPr indent="0" algn="ctr">
                        <a:buNone/>
                      </a:pPr>
                      <a:r>
                        <a:rPr lang="en-US" sz="2400" b="1">
                          <a:latin typeface="+mn-ea"/>
                          <a:ea typeface="+mn-ea"/>
                          <a:cs typeface="宋体" panose="02010600030101010101" pitchFamily="2" charset="-122"/>
                        </a:rPr>
                        <a:t>30 000</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788124">
                <a:tc>
                  <a:txBody>
                    <a:bodyPr/>
                    <a:lstStyle/>
                    <a:p>
                      <a:pPr indent="0" algn="ctr">
                        <a:buNone/>
                      </a:pPr>
                      <a:r>
                        <a:rPr lang="en-US" sz="2400" b="1">
                          <a:latin typeface="+mn-ea"/>
                          <a:ea typeface="+mn-ea"/>
                          <a:cs typeface="宋体" panose="02010600030101010101" pitchFamily="2" charset="-122"/>
                        </a:rPr>
                        <a:t>边际贡献(</a:t>
                      </a:r>
                      <a:r>
                        <a:rPr lang="en-US" sz="2400" b="1" i="1">
                          <a:latin typeface="+mn-ea"/>
                          <a:ea typeface="+mn-ea"/>
                          <a:cs typeface="宋体" panose="02010600030101010101" pitchFamily="2" charset="-122"/>
                        </a:rPr>
                        <a:t>Tcm</a:t>
                      </a:r>
                      <a:r>
                        <a:rPr lang="en-US" sz="2400" b="1">
                          <a:latin typeface="+mn-ea"/>
                          <a:ea typeface="+mn-ea"/>
                          <a:cs typeface="宋体" panose="02010600030101010101" pitchFamily="2" charset="-122"/>
                        </a:rPr>
                        <a:t>)</a:t>
                      </a:r>
                    </a:p>
                    <a:p>
                      <a:pPr indent="0" algn="ctr">
                        <a:buNone/>
                      </a:pPr>
                      <a:r>
                        <a:rPr lang="en-US" sz="2400" b="1">
                          <a:latin typeface="+mn-ea"/>
                          <a:ea typeface="+mn-ea"/>
                          <a:cs typeface="宋体" panose="02010600030101010101" pitchFamily="2" charset="-122"/>
                        </a:rPr>
                        <a:t>固定成本(</a:t>
                      </a:r>
                      <a:r>
                        <a:rPr lang="en-US" sz="2400" b="1" i="1">
                          <a:latin typeface="+mn-ea"/>
                          <a:ea typeface="+mn-ea"/>
                          <a:cs typeface="宋体" panose="02010600030101010101" pitchFamily="2" charset="-122"/>
                        </a:rPr>
                        <a:t>a</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1 000 000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1 500 000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94062">
                <a:tc>
                  <a:txBody>
                    <a:bodyPr/>
                    <a:lstStyle/>
                    <a:p>
                      <a:pPr indent="0" algn="ctr">
                        <a:buNone/>
                      </a:pPr>
                      <a:r>
                        <a:rPr lang="en-US" sz="2400" b="1">
                          <a:latin typeface="+mn-ea"/>
                          <a:ea typeface="+mn-ea"/>
                          <a:cs typeface="宋体" panose="02010600030101010101" pitchFamily="2" charset="-122"/>
                        </a:rPr>
                        <a:t>息税前利润（</a:t>
                      </a:r>
                      <a:r>
                        <a:rPr lang="en-US" sz="2400" b="1" i="1">
                          <a:latin typeface="+mn-ea"/>
                          <a:ea typeface="+mn-ea"/>
                          <a:cs typeface="宋体" panose="02010600030101010101" pitchFamily="2" charset="-122"/>
                        </a:rPr>
                        <a:t>EBIT</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800 000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1 300 000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3" name="文本框 156"/>
          <p:cNvSpPr txBox="1"/>
          <p:nvPr/>
        </p:nvSpPr>
        <p:spPr>
          <a:xfrm>
            <a:off x="1051984" y="5559623"/>
            <a:ext cx="10084576"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altLang="en-US" sz="2400" dirty="0">
                <a:solidFill>
                  <a:schemeClr val="tx1"/>
                </a:solidFill>
                <a:latin typeface="+mn-ea"/>
              </a:rPr>
              <a:t>请分别根据定义和简化公式法，计算第三年的经营杠杆系数。</a:t>
            </a:r>
            <a:endParaRPr lang="zh-CN" altLang="en-US" sz="2400" b="1" dirty="0">
              <a:solidFill>
                <a:schemeClr val="tx1"/>
              </a:solidFill>
              <a:latin typeface="+mn-ea"/>
            </a:endParaRPr>
          </a:p>
        </p:txBody>
      </p:sp>
    </p:spTree>
    <p:extLst>
      <p:ext uri="{BB962C8B-B14F-4D97-AF65-F5344CB8AC3E}">
        <p14:creationId xmlns:p14="http://schemas.microsoft.com/office/powerpoint/2010/main" val="164575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908752" y="3861048"/>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pic>
        <p:nvPicPr>
          <p:cNvPr id="5" name="图片 4"/>
          <p:cNvPicPr/>
          <p:nvPr/>
        </p:nvPicPr>
        <p:blipFill>
          <a:blip r:embed="rId3"/>
          <a:stretch>
            <a:fillRect/>
          </a:stretch>
        </p:blipFill>
        <p:spPr>
          <a:xfrm>
            <a:off x="4871864" y="3943670"/>
            <a:ext cx="6264696" cy="1273743"/>
          </a:xfrm>
          <a:prstGeom prst="rect">
            <a:avLst/>
          </a:prstGeom>
          <a:solidFill>
            <a:schemeClr val="accent4">
              <a:lumMod val="20000"/>
              <a:lumOff val="80000"/>
            </a:schemeClr>
          </a:solidFill>
          <a:ln w="9525">
            <a:noFill/>
          </a:ln>
        </p:spPr>
      </p:pic>
      <p:grpSp>
        <p:nvGrpSpPr>
          <p:cNvPr id="9" name="组合 8"/>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graphicFrame>
        <p:nvGraphicFramePr>
          <p:cNvPr id="12" name="表格 11"/>
          <p:cNvGraphicFramePr/>
          <p:nvPr>
            <p:custDataLst>
              <p:tags r:id="rId1"/>
            </p:custDataLst>
            <p:extLst>
              <p:ext uri="{D42A27DB-BD31-4B8C-83A1-F6EECF244321}">
                <p14:modId xmlns:p14="http://schemas.microsoft.com/office/powerpoint/2010/main" val="424055516"/>
              </p:ext>
            </p:extLst>
          </p:nvPr>
        </p:nvGraphicFramePr>
        <p:xfrm>
          <a:off x="983432" y="908720"/>
          <a:ext cx="10192442" cy="2664296"/>
        </p:xfrm>
        <a:graphic>
          <a:graphicData uri="http://schemas.openxmlformats.org/drawingml/2006/table">
            <a:tbl>
              <a:tblPr firstRow="1" bandRow="1">
                <a:tableStyleId>{5940675A-B579-460E-94D1-54222C63F5DA}</a:tableStyleId>
              </a:tblPr>
              <a:tblGrid>
                <a:gridCol w="2977903">
                  <a:extLst>
                    <a:ext uri="{9D8B030D-6E8A-4147-A177-3AD203B41FA5}">
                      <a16:colId xmlns:a16="http://schemas.microsoft.com/office/drawing/2014/main" val="20000"/>
                    </a:ext>
                  </a:extLst>
                </a:gridCol>
                <a:gridCol w="2337104">
                  <a:extLst>
                    <a:ext uri="{9D8B030D-6E8A-4147-A177-3AD203B41FA5}">
                      <a16:colId xmlns:a16="http://schemas.microsoft.com/office/drawing/2014/main" val="20001"/>
                    </a:ext>
                  </a:extLst>
                </a:gridCol>
                <a:gridCol w="2342185">
                  <a:extLst>
                    <a:ext uri="{9D8B030D-6E8A-4147-A177-3AD203B41FA5}">
                      <a16:colId xmlns:a16="http://schemas.microsoft.com/office/drawing/2014/main" val="20002"/>
                    </a:ext>
                  </a:extLst>
                </a:gridCol>
                <a:gridCol w="2535250">
                  <a:extLst>
                    <a:ext uri="{9D8B030D-6E8A-4147-A177-3AD203B41FA5}">
                      <a16:colId xmlns:a16="http://schemas.microsoft.com/office/drawing/2014/main" val="20003"/>
                    </a:ext>
                  </a:extLst>
                </a:gridCol>
              </a:tblGrid>
              <a:tr h="394062">
                <a:tc>
                  <a:txBody>
                    <a:bodyPr/>
                    <a:lstStyle/>
                    <a:p>
                      <a:pPr indent="0" algn="ctr">
                        <a:buNone/>
                      </a:pPr>
                      <a:r>
                        <a:rPr lang="en-US" sz="2000" b="1" dirty="0" err="1">
                          <a:latin typeface="+mn-ea"/>
                          <a:ea typeface="+mn-ea"/>
                          <a:cs typeface="宋体" panose="02010600030101010101" pitchFamily="2" charset="-122"/>
                        </a:rPr>
                        <a:t>项目</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第一年</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err="1">
                          <a:latin typeface="+mn-ea"/>
                          <a:ea typeface="+mn-ea"/>
                          <a:cs typeface="宋体" panose="02010600030101010101" pitchFamily="2" charset="-122"/>
                        </a:rPr>
                        <a:t>第二年</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第三年</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228608">
                <a:tc>
                  <a:txBody>
                    <a:bodyPr/>
                    <a:lstStyle/>
                    <a:p>
                      <a:pPr indent="0" algn="ctr">
                        <a:buNone/>
                      </a:pPr>
                      <a:r>
                        <a:rPr lang="en-US" sz="2000" b="1" dirty="0" err="1">
                          <a:latin typeface="+mn-ea"/>
                          <a:ea typeface="+mn-ea"/>
                          <a:cs typeface="宋体" panose="02010600030101010101" pitchFamily="2" charset="-122"/>
                        </a:rPr>
                        <a:t>单价（</a:t>
                      </a:r>
                      <a:r>
                        <a:rPr lang="en-US" sz="2000" b="1" i="1" dirty="0" err="1">
                          <a:latin typeface="+mn-ea"/>
                          <a:ea typeface="+mn-ea"/>
                          <a:cs typeface="宋体" panose="02010600030101010101" pitchFamily="2" charset="-122"/>
                        </a:rPr>
                        <a:t>p</a:t>
                      </a:r>
                      <a:r>
                        <a:rPr lang="en-US" sz="2000" b="1" dirty="0">
                          <a:latin typeface="+mn-ea"/>
                          <a:ea typeface="+mn-ea"/>
                          <a:cs typeface="宋体" panose="02010600030101010101" pitchFamily="2" charset="-122"/>
                        </a:rPr>
                        <a:t>）</a:t>
                      </a:r>
                    </a:p>
                    <a:p>
                      <a:pPr indent="0" algn="ctr">
                        <a:buNone/>
                      </a:pPr>
                      <a:r>
                        <a:rPr lang="en-US" sz="2000" b="1" dirty="0" err="1">
                          <a:latin typeface="+mn-ea"/>
                          <a:ea typeface="+mn-ea"/>
                          <a:cs typeface="宋体" panose="02010600030101010101" pitchFamily="2" charset="-122"/>
                        </a:rPr>
                        <a:t>单位变动成本（</a:t>
                      </a:r>
                      <a:r>
                        <a:rPr lang="en-US" sz="2000" b="1" i="1" dirty="0" err="1">
                          <a:latin typeface="+mn-ea"/>
                          <a:ea typeface="+mn-ea"/>
                          <a:cs typeface="宋体" panose="02010600030101010101" pitchFamily="2" charset="-122"/>
                        </a:rPr>
                        <a:t>ｂ</a:t>
                      </a:r>
                      <a:r>
                        <a:rPr lang="en-US" sz="2000" b="1" dirty="0" err="1">
                          <a:latin typeface="+mn-ea"/>
                          <a:ea typeface="+mn-ea"/>
                          <a:cs typeface="宋体" panose="02010600030101010101" pitchFamily="2" charset="-122"/>
                        </a:rPr>
                        <a:t>）单位边际贡献</a:t>
                      </a:r>
                      <a:r>
                        <a:rPr lang="en-US" sz="2000" b="1" dirty="0">
                          <a:latin typeface="+mn-ea"/>
                          <a:ea typeface="+mn-ea"/>
                          <a:cs typeface="宋体" panose="02010600030101010101" pitchFamily="2" charset="-122"/>
                        </a:rPr>
                        <a:t>(</a:t>
                      </a:r>
                      <a:r>
                        <a:rPr lang="en-US" sz="2000" b="1" i="1" dirty="0">
                          <a:latin typeface="+mn-ea"/>
                          <a:ea typeface="+mn-ea"/>
                          <a:cs typeface="宋体" panose="02010600030101010101" pitchFamily="2" charset="-122"/>
                        </a:rPr>
                        <a:t>cm</a:t>
                      </a:r>
                      <a:r>
                        <a:rPr lang="en-US" sz="2000" b="1" dirty="0">
                          <a:latin typeface="+mn-ea"/>
                          <a:ea typeface="+mn-ea"/>
                          <a:cs typeface="宋体" panose="02010600030101010101" pitchFamily="2" charset="-122"/>
                        </a:rPr>
                        <a:t>)</a:t>
                      </a:r>
                    </a:p>
                    <a:p>
                      <a:pPr indent="0" algn="ctr">
                        <a:buNone/>
                      </a:pPr>
                      <a:r>
                        <a:rPr lang="en-US" sz="2000" b="1" dirty="0" err="1">
                          <a:latin typeface="+mn-ea"/>
                          <a:ea typeface="+mn-ea"/>
                          <a:cs typeface="宋体" panose="02010600030101010101" pitchFamily="2" charset="-122"/>
                        </a:rPr>
                        <a:t>销售量</a:t>
                      </a:r>
                      <a:r>
                        <a:rPr lang="en-US" sz="2000" b="1" dirty="0">
                          <a:latin typeface="+mn-ea"/>
                          <a:ea typeface="+mn-ea"/>
                          <a:cs typeface="宋体" panose="02010600030101010101" pitchFamily="2" charset="-122"/>
                        </a:rPr>
                        <a:t>(</a:t>
                      </a:r>
                      <a:r>
                        <a:rPr lang="en-US" sz="2000" b="1" i="1" dirty="0">
                          <a:latin typeface="+mn-ea"/>
                          <a:ea typeface="+mn-ea"/>
                          <a:cs typeface="宋体" panose="02010600030101010101" pitchFamily="2" charset="-122"/>
                        </a:rPr>
                        <a:t>x</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150</a:t>
                      </a:r>
                    </a:p>
                    <a:p>
                      <a:pPr indent="0" algn="ctr">
                        <a:buNone/>
                      </a:pPr>
                      <a:r>
                        <a:rPr lang="en-US" sz="2000" b="1" dirty="0">
                          <a:latin typeface="+mn-ea"/>
                          <a:ea typeface="+mn-ea"/>
                          <a:cs typeface="宋体" panose="02010600030101010101" pitchFamily="2" charset="-122"/>
                        </a:rPr>
                        <a:t>100</a:t>
                      </a:r>
                    </a:p>
                    <a:p>
                      <a:pPr indent="0" algn="ctr">
                        <a:buNone/>
                      </a:pPr>
                      <a:r>
                        <a:rPr lang="en-US" sz="2000" b="1" dirty="0">
                          <a:latin typeface="+mn-ea"/>
                          <a:ea typeface="+mn-ea"/>
                          <a:cs typeface="宋体" panose="02010600030101010101" pitchFamily="2" charset="-122"/>
                        </a:rPr>
                        <a:t>50</a:t>
                      </a:r>
                    </a:p>
                    <a:p>
                      <a:pPr indent="0" algn="ctr">
                        <a:buNone/>
                      </a:pPr>
                      <a:r>
                        <a:rPr lang="en-US" sz="2000" b="1" dirty="0">
                          <a:latin typeface="+mn-ea"/>
                          <a:ea typeface="+mn-ea"/>
                          <a:cs typeface="宋体" panose="02010600030101010101" pitchFamily="2" charset="-122"/>
                        </a:rPr>
                        <a:t>10 000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150</a:t>
                      </a:r>
                    </a:p>
                    <a:p>
                      <a:pPr indent="0" algn="ctr">
                        <a:buNone/>
                      </a:pPr>
                      <a:r>
                        <a:rPr lang="en-US" sz="2000" b="1" dirty="0">
                          <a:latin typeface="+mn-ea"/>
                          <a:ea typeface="+mn-ea"/>
                          <a:cs typeface="宋体" panose="02010600030101010101" pitchFamily="2" charset="-122"/>
                        </a:rPr>
                        <a:t>100</a:t>
                      </a:r>
                    </a:p>
                    <a:p>
                      <a:pPr indent="0" algn="ctr">
                        <a:buNone/>
                      </a:pPr>
                      <a:r>
                        <a:rPr lang="en-US" sz="2000" b="1" dirty="0">
                          <a:latin typeface="+mn-ea"/>
                          <a:ea typeface="+mn-ea"/>
                          <a:cs typeface="宋体" panose="02010600030101010101" pitchFamily="2" charset="-122"/>
                        </a:rPr>
                        <a:t>50</a:t>
                      </a:r>
                    </a:p>
                    <a:p>
                      <a:pPr indent="0" algn="ctr">
                        <a:buNone/>
                      </a:pPr>
                      <a:r>
                        <a:rPr lang="en-US" sz="2000" b="1" dirty="0">
                          <a:latin typeface="+mn-ea"/>
                          <a:ea typeface="+mn-ea"/>
                          <a:cs typeface="宋体" panose="02010600030101010101" pitchFamily="2" charset="-122"/>
                        </a:rPr>
                        <a:t>20 000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150</a:t>
                      </a:r>
                    </a:p>
                    <a:p>
                      <a:pPr indent="0" algn="ctr">
                        <a:buNone/>
                      </a:pPr>
                      <a:r>
                        <a:rPr lang="en-US" sz="2000" b="1">
                          <a:latin typeface="+mn-ea"/>
                          <a:ea typeface="+mn-ea"/>
                          <a:cs typeface="宋体" panose="02010600030101010101" pitchFamily="2" charset="-122"/>
                        </a:rPr>
                        <a:t>100</a:t>
                      </a:r>
                    </a:p>
                    <a:p>
                      <a:pPr indent="0" algn="ctr">
                        <a:buNone/>
                      </a:pPr>
                      <a:r>
                        <a:rPr lang="en-US" sz="2000" b="1">
                          <a:latin typeface="+mn-ea"/>
                          <a:ea typeface="+mn-ea"/>
                          <a:cs typeface="宋体" panose="02010600030101010101" pitchFamily="2" charset="-122"/>
                        </a:rPr>
                        <a:t>50</a:t>
                      </a:r>
                    </a:p>
                    <a:p>
                      <a:pPr indent="0" algn="ctr">
                        <a:buNone/>
                      </a:pPr>
                      <a:r>
                        <a:rPr lang="en-US" sz="2000" b="1">
                          <a:latin typeface="+mn-ea"/>
                          <a:ea typeface="+mn-ea"/>
                          <a:cs typeface="宋体" panose="02010600030101010101" pitchFamily="2" charset="-122"/>
                        </a:rPr>
                        <a:t>30 000</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681586">
                <a:tc>
                  <a:txBody>
                    <a:bodyPr/>
                    <a:lstStyle/>
                    <a:p>
                      <a:pPr indent="0" algn="ctr">
                        <a:buNone/>
                      </a:pPr>
                      <a:r>
                        <a:rPr lang="en-US" sz="2000" b="1">
                          <a:latin typeface="+mn-ea"/>
                          <a:ea typeface="+mn-ea"/>
                          <a:cs typeface="宋体" panose="02010600030101010101" pitchFamily="2" charset="-122"/>
                        </a:rPr>
                        <a:t>边际贡献(</a:t>
                      </a:r>
                      <a:r>
                        <a:rPr lang="en-US" sz="2000" b="1" i="1">
                          <a:latin typeface="+mn-ea"/>
                          <a:ea typeface="+mn-ea"/>
                          <a:cs typeface="宋体" panose="02010600030101010101" pitchFamily="2" charset="-122"/>
                        </a:rPr>
                        <a:t>Tcm</a:t>
                      </a:r>
                      <a:r>
                        <a:rPr lang="en-US" sz="2000" b="1">
                          <a:latin typeface="+mn-ea"/>
                          <a:ea typeface="+mn-ea"/>
                          <a:cs typeface="宋体" panose="02010600030101010101" pitchFamily="2" charset="-122"/>
                        </a:rPr>
                        <a:t>)</a:t>
                      </a:r>
                    </a:p>
                    <a:p>
                      <a:pPr indent="0" algn="ctr">
                        <a:buNone/>
                      </a:pPr>
                      <a:r>
                        <a:rPr lang="en-US" sz="2000" b="1">
                          <a:latin typeface="+mn-ea"/>
                          <a:ea typeface="+mn-ea"/>
                          <a:cs typeface="宋体" panose="02010600030101010101" pitchFamily="2" charset="-122"/>
                        </a:rPr>
                        <a:t>固定成本(</a:t>
                      </a:r>
                      <a:r>
                        <a:rPr lang="en-US" sz="2000" b="1" i="1">
                          <a:latin typeface="+mn-ea"/>
                          <a:ea typeface="+mn-ea"/>
                          <a:cs typeface="宋体" panose="02010600030101010101" pitchFamily="2" charset="-122"/>
                        </a:rPr>
                        <a:t>a</a:t>
                      </a:r>
                      <a:r>
                        <a:rPr lang="en-US" sz="2000" b="1">
                          <a:latin typeface="+mn-ea"/>
                          <a:ea typeface="+mn-ea"/>
                          <a:cs typeface="宋体" panose="02010600030101010101" pitchFamily="2" charset="-122"/>
                        </a:rPr>
                        <a:t>)</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500 000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1 000 000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1 500 000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60040">
                <a:tc>
                  <a:txBody>
                    <a:bodyPr/>
                    <a:lstStyle/>
                    <a:p>
                      <a:pPr indent="0" algn="ctr">
                        <a:buNone/>
                      </a:pPr>
                      <a:r>
                        <a:rPr lang="en-US" sz="2000" b="1">
                          <a:latin typeface="+mn-ea"/>
                          <a:ea typeface="+mn-ea"/>
                          <a:cs typeface="宋体" panose="02010600030101010101" pitchFamily="2" charset="-122"/>
                        </a:rPr>
                        <a:t>息税前利润（</a:t>
                      </a:r>
                      <a:r>
                        <a:rPr lang="en-US" sz="2000" b="1" i="1">
                          <a:latin typeface="+mn-ea"/>
                          <a:ea typeface="+mn-ea"/>
                          <a:cs typeface="宋体" panose="02010600030101010101" pitchFamily="2" charset="-122"/>
                        </a:rPr>
                        <a:t>EBIT</a:t>
                      </a:r>
                      <a:r>
                        <a:rPr lang="en-US" sz="2000" b="1">
                          <a:latin typeface="+mn-ea"/>
                          <a:ea typeface="+mn-ea"/>
                          <a:cs typeface="宋体" panose="02010600030101010101" pitchFamily="2" charset="-122"/>
                        </a:rPr>
                        <a:t>）</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300 000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800 000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1 300 000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sp>
        <p:nvSpPr>
          <p:cNvPr id="13" name="文本框 156"/>
          <p:cNvSpPr txBox="1"/>
          <p:nvPr/>
        </p:nvSpPr>
        <p:spPr>
          <a:xfrm>
            <a:off x="1051434" y="3972697"/>
            <a:ext cx="3842991"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sz="2400" b="1" dirty="0">
                <a:solidFill>
                  <a:schemeClr val="tx1"/>
                </a:solidFill>
                <a:latin typeface="+mn-ea"/>
                <a:cs typeface="Times New Roman" panose="02020603050405020304" pitchFamily="18" charset="0"/>
              </a:rPr>
              <a:t>从第二年到第三年，销售量增长了50%，息税前利润增长了62.5%</a:t>
            </a:r>
            <a:endParaRPr lang="zh-CN" altLang="en-US" sz="2400" b="1" dirty="0">
              <a:solidFill>
                <a:schemeClr val="tx1"/>
              </a:solidFill>
              <a:latin typeface="+mn-ea"/>
            </a:endParaRPr>
          </a:p>
        </p:txBody>
      </p:sp>
      <p:sp>
        <p:nvSpPr>
          <p:cNvPr id="15" name="文本框 102"/>
          <p:cNvSpPr txBox="1"/>
          <p:nvPr/>
        </p:nvSpPr>
        <p:spPr>
          <a:xfrm>
            <a:off x="1271464" y="5516215"/>
            <a:ext cx="8536146" cy="577081"/>
          </a:xfrm>
          <a:prstGeom prst="rect">
            <a:avLst/>
          </a:prstGeom>
          <a:noFill/>
          <a:ln w="9525">
            <a:noFill/>
          </a:ln>
        </p:spPr>
        <p:txBody>
          <a:bodyPr wrap="square">
            <a:spAutoFit/>
          </a:bodyPr>
          <a:lstStyle/>
          <a:p>
            <a:pPr marL="0" indent="0">
              <a:lnSpc>
                <a:spcPct val="150000"/>
              </a:lnSpc>
            </a:pPr>
            <a:r>
              <a:rPr lang="zh-CN" sz="2400" dirty="0">
                <a:latin typeface="+mn-ea"/>
                <a:ea typeface="+mn-ea"/>
              </a:rPr>
              <a:t>　　　　</a:t>
            </a:r>
            <a:r>
              <a:rPr lang="zh-CN" altLang="zh-CN" sz="2400" dirty="0">
                <a:latin typeface="+mn-ea"/>
              </a:rPr>
              <a:t>DOL</a:t>
            </a:r>
            <a:r>
              <a:rPr lang="en-US" altLang="zh-CN" sz="2400" baseline="-25000" dirty="0">
                <a:latin typeface="+mn-ea"/>
              </a:rPr>
              <a:t>3</a:t>
            </a:r>
            <a:r>
              <a:rPr lang="zh-CN" altLang="zh-CN" sz="2400" dirty="0">
                <a:latin typeface="+mn-ea"/>
              </a:rPr>
              <a:t>＝</a:t>
            </a:r>
            <a:r>
              <a:rPr lang="en-US" altLang="zh-CN" sz="2400" dirty="0">
                <a:latin typeface="+mn-ea"/>
              </a:rPr>
              <a:t>Tcm</a:t>
            </a:r>
            <a:r>
              <a:rPr lang="en-US" altLang="zh-CN" sz="2400" baseline="-25000" dirty="0">
                <a:latin typeface="+mn-ea"/>
              </a:rPr>
              <a:t>2</a:t>
            </a:r>
            <a:r>
              <a:rPr lang="zh-CN" altLang="zh-CN" sz="2400" dirty="0">
                <a:latin typeface="+mn-ea"/>
              </a:rPr>
              <a:t>/EBIT</a:t>
            </a:r>
            <a:r>
              <a:rPr lang="en-US" altLang="zh-CN" sz="2400" baseline="-25000" dirty="0">
                <a:latin typeface="+mn-ea"/>
              </a:rPr>
              <a:t>2</a:t>
            </a:r>
            <a:r>
              <a:rPr lang="zh-CN" altLang="zh-CN" sz="2400" dirty="0">
                <a:latin typeface="+mn-ea"/>
              </a:rPr>
              <a:t>＝</a:t>
            </a:r>
            <a:r>
              <a:rPr lang="en-US" altLang="zh-CN" sz="2400" dirty="0">
                <a:latin typeface="+mn-ea"/>
              </a:rPr>
              <a:t> 1000000 </a:t>
            </a:r>
            <a:r>
              <a:rPr lang="zh-CN" altLang="zh-CN" sz="2400" dirty="0">
                <a:latin typeface="+mn-ea"/>
              </a:rPr>
              <a:t>/</a:t>
            </a:r>
            <a:r>
              <a:rPr lang="en-US" altLang="zh-CN" sz="2400" dirty="0">
                <a:latin typeface="+mn-ea"/>
              </a:rPr>
              <a:t>800000=1.25</a:t>
            </a:r>
            <a:endParaRPr lang="zh-CN" sz="2400" dirty="0">
              <a:latin typeface="+mn-ea"/>
              <a:ea typeface="+mn-ea"/>
            </a:endParaRPr>
          </a:p>
        </p:txBody>
      </p:sp>
    </p:spTree>
    <p:extLst>
      <p:ext uri="{BB962C8B-B14F-4D97-AF65-F5344CB8AC3E}">
        <p14:creationId xmlns:p14="http://schemas.microsoft.com/office/powerpoint/2010/main" val="632583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1028516" y="1772816"/>
            <a:ext cx="10108043" cy="105259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rgbClr val="000000"/>
                </a:solidFill>
                <a:latin typeface="+mn-ea"/>
              </a:rPr>
              <a:t>资金结构不变的情况下，</a:t>
            </a:r>
            <a:r>
              <a:rPr lang="zh-CN" sz="2400" b="1" dirty="0">
                <a:solidFill>
                  <a:schemeClr val="tx2"/>
                </a:solidFill>
                <a:latin typeface="+mn-ea"/>
              </a:rPr>
              <a:t>息税前利润</a:t>
            </a:r>
            <a:r>
              <a:rPr lang="zh-CN" sz="2400" b="1" dirty="0">
                <a:solidFill>
                  <a:srgbClr val="000000"/>
                </a:solidFill>
                <a:latin typeface="+mn-ea"/>
              </a:rPr>
              <a:t>的增长会引起</a:t>
            </a:r>
            <a:r>
              <a:rPr lang="zh-CN" sz="2400" b="1" dirty="0">
                <a:solidFill>
                  <a:schemeClr val="tx2"/>
                </a:solidFill>
                <a:latin typeface="+mn-ea"/>
              </a:rPr>
              <a:t>普通股每股利润</a:t>
            </a:r>
            <a:r>
              <a:rPr lang="zh-CN" sz="2400" b="1" dirty="0">
                <a:solidFill>
                  <a:srgbClr val="000000"/>
                </a:solidFill>
                <a:latin typeface="+mn-ea"/>
              </a:rPr>
              <a:t>以更大幅度的增长，这就是财务杠杆效应。</a:t>
            </a:r>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sz="2400" b="1">
                <a:solidFill>
                  <a:schemeClr val="tx1"/>
                </a:solidFill>
                <a:latin typeface="+mn-ea"/>
                <a:sym typeface="+mn-ea"/>
              </a:rPr>
              <a:t>步骤二  计算财务杠杆系数</a:t>
            </a:r>
          </a:p>
        </p:txBody>
      </p:sp>
      <p:sp>
        <p:nvSpPr>
          <p:cNvPr id="103" name="文本框 102"/>
          <p:cNvSpPr txBox="1"/>
          <p:nvPr/>
        </p:nvSpPr>
        <p:spPr>
          <a:xfrm>
            <a:off x="911424" y="3244100"/>
            <a:ext cx="5080661" cy="460268"/>
          </a:xfrm>
          <a:prstGeom prst="rect">
            <a:avLst/>
          </a:prstGeom>
          <a:noFill/>
          <a:ln w="9525">
            <a:noFill/>
          </a:ln>
        </p:spPr>
        <p:txBody>
          <a:bodyPr>
            <a:spAutoFit/>
          </a:bodyPr>
          <a:lstStyle/>
          <a:p>
            <a:pPr marL="0" indent="0"/>
            <a:r>
              <a:rPr lang="zh-CN" sz="2400" b="1">
                <a:latin typeface="+mn-ea"/>
                <a:ea typeface="+mn-ea"/>
              </a:rPr>
              <a:t>（1）定义公式：　　</a:t>
            </a:r>
            <a:endParaRPr lang="zh-CN" altLang="en-US" sz="2400" b="1">
              <a:latin typeface="+mn-ea"/>
              <a:ea typeface="+mn-ea"/>
            </a:endParaRPr>
          </a:p>
        </p:txBody>
      </p:sp>
      <p:sp>
        <p:nvSpPr>
          <p:cNvPr id="104" name="文本框 103"/>
          <p:cNvSpPr txBox="1"/>
          <p:nvPr/>
        </p:nvSpPr>
        <p:spPr>
          <a:xfrm>
            <a:off x="6147956" y="3244100"/>
            <a:ext cx="5080661" cy="460268"/>
          </a:xfrm>
          <a:prstGeom prst="rect">
            <a:avLst/>
          </a:prstGeom>
          <a:noFill/>
          <a:ln w="9525">
            <a:noFill/>
          </a:ln>
        </p:spPr>
        <p:txBody>
          <a:bodyPr>
            <a:spAutoFit/>
          </a:bodyPr>
          <a:lstStyle/>
          <a:p>
            <a:pPr marL="0" indent="0"/>
            <a:r>
              <a:rPr lang="zh-CN" sz="2400" b="1" dirty="0">
                <a:latin typeface="+mn-ea"/>
                <a:ea typeface="+mn-ea"/>
              </a:rPr>
              <a:t>　　（2）简化公式：　　</a:t>
            </a:r>
            <a:endParaRPr lang="zh-CN" altLang="en-US" sz="2400" b="1" dirty="0">
              <a:latin typeface="+mn-ea"/>
              <a:ea typeface="+mn-ea"/>
            </a:endParaRPr>
          </a:p>
        </p:txBody>
      </p:sp>
      <p:grpSp>
        <p:nvGrpSpPr>
          <p:cNvPr id="11" name="组合 10"/>
          <p:cNvGrpSpPr/>
          <p:nvPr/>
        </p:nvGrpSpPr>
        <p:grpSpPr>
          <a:xfrm>
            <a:off x="88149" y="49302"/>
            <a:ext cx="4279659" cy="613803"/>
            <a:chOff x="1271464" y="2420888"/>
            <a:chExt cx="449071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mc:AlternateContent xmlns:mc="http://schemas.openxmlformats.org/markup-compatibility/2006" xmlns:a14="http://schemas.microsoft.com/office/drawing/2010/main">
        <mc:Choice Requires="a14">
          <p:sp>
            <p:nvSpPr>
              <p:cNvPr id="14" name="文本框 2"/>
              <p:cNvSpPr txBox="1"/>
              <p:nvPr/>
            </p:nvSpPr>
            <p:spPr>
              <a:xfrm>
                <a:off x="1025416" y="4006070"/>
                <a:ext cx="5862672" cy="681725"/>
              </a:xfrm>
              <a:prstGeom prst="rect">
                <a:avLst/>
              </a:prstGeom>
              <a:noFill/>
            </p:spPr>
            <p:txBody>
              <a:bodyPr wrap="square" lIns="0" tIns="0" rIns="0" bIns="0" rtlCol="0" anchor="t">
                <a:spAutoFit/>
              </a:bodyPr>
              <a:lstStyle/>
              <a:p>
                <a:r>
                  <a:rPr lang="zh-CN" altLang="en-US" sz="2400" dirty="0">
                    <a:latin typeface="+mn-ea"/>
                    <a:ea typeface="+mn-ea"/>
                    <a:sym typeface="+mn-ea"/>
                  </a:rPr>
                  <a:t>财务杠杆系数</a:t>
                </a:r>
                <a:r>
                  <a:rPr lang="en-US" altLang="zh-CN" sz="2400" b="1" dirty="0">
                    <a:latin typeface="+mn-ea"/>
                    <a:ea typeface="+mn-ea"/>
                    <a:sym typeface="+mn-ea"/>
                  </a:rPr>
                  <a:t>    DFL</a:t>
                </a:r>
                <a:r>
                  <a:rPr lang="en-US" altLang="zh-CN" sz="2800" b="1" dirty="0">
                    <a:latin typeface="+mn-ea"/>
                    <a:ea typeface="+mn-ea"/>
                    <a:sym typeface="+mn-ea"/>
                  </a:rPr>
                  <a:t>=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𝝙</m:t>
                        </m:r>
                        <m:r>
                          <a:rPr lang="en-US" altLang="zh-CN" sz="2800" b="1" i="1" smtClean="0">
                            <a:latin typeface="Cambria Math"/>
                            <a:ea typeface="+mn-ea"/>
                            <a:sym typeface="+mn-ea"/>
                          </a:rPr>
                          <m:t>𝑬𝑷𝑺</m:t>
                        </m:r>
                        <m:r>
                          <a:rPr lang="en-US" altLang="zh-CN" sz="2800" b="1" i="1" smtClean="0">
                            <a:latin typeface="Cambria Math"/>
                            <a:ea typeface="+mn-ea"/>
                            <a:sym typeface="+mn-ea"/>
                          </a:rPr>
                          <m:t>/</m:t>
                        </m:r>
                        <m:r>
                          <a:rPr lang="en-US" altLang="zh-CN" sz="2800" b="1" i="1" smtClean="0">
                            <a:latin typeface="Cambria Math"/>
                            <a:ea typeface="+mn-ea"/>
                            <a:sym typeface="+mn-ea"/>
                          </a:rPr>
                          <m:t>𝑬𝑷𝑺</m:t>
                        </m:r>
                      </m:num>
                      <m:den>
                        <m:r>
                          <a:rPr lang="en-US" altLang="zh-CN" sz="2800" i="1">
                            <a:latin typeface="Cambria Math"/>
                            <a:sym typeface="+mn-ea"/>
                          </a:rPr>
                          <m:t>𝝙</m:t>
                        </m:r>
                        <m:r>
                          <a:rPr lang="en-US" altLang="zh-CN" sz="2800" i="1">
                            <a:latin typeface="Cambria Math"/>
                            <a:sym typeface="+mn-ea"/>
                          </a:rPr>
                          <m:t>𝑬𝑩𝑰𝑻</m:t>
                        </m:r>
                        <m:r>
                          <a:rPr lang="en-US" altLang="zh-CN" sz="2800" i="1">
                            <a:latin typeface="Cambria Math"/>
                            <a:sym typeface="+mn-ea"/>
                          </a:rPr>
                          <m:t>/</m:t>
                        </m:r>
                        <m:r>
                          <a:rPr lang="en-US" altLang="zh-CN" sz="2800" i="1">
                            <a:latin typeface="Cambria Math"/>
                            <a:sym typeface="+mn-ea"/>
                          </a:rPr>
                          <m:t>𝑬𝑩𝑰𝑻</m:t>
                        </m:r>
                      </m:den>
                    </m:f>
                  </m:oMath>
                </a14:m>
                <a:endParaRPr lang="en-US" altLang="zh-CN" sz="2800" b="1" dirty="0">
                  <a:latin typeface="+mn-ea"/>
                  <a:ea typeface="+mn-ea"/>
                  <a:sym typeface="+mn-ea"/>
                </a:endParaRPr>
              </a:p>
            </p:txBody>
          </p:sp>
        </mc:Choice>
        <mc:Fallback xmlns="">
          <p:sp>
            <p:nvSpPr>
              <p:cNvPr id="14" name="文本框 2"/>
              <p:cNvSpPr txBox="1">
                <a:spLocks noRot="1" noChangeAspect="1" noMove="1" noResize="1" noEditPoints="1" noAdjustHandles="1" noChangeArrowheads="1" noChangeShapeType="1" noTextEdit="1"/>
              </p:cNvSpPr>
              <p:nvPr/>
            </p:nvSpPr>
            <p:spPr>
              <a:xfrm>
                <a:off x="1025416" y="4006070"/>
                <a:ext cx="5862672" cy="681725"/>
              </a:xfrm>
              <a:prstGeom prst="rect">
                <a:avLst/>
              </a:prstGeom>
              <a:blipFill rotWithShape="1">
                <a:blip r:embed="rId2"/>
                <a:stretch>
                  <a:fillRect l="-3119" t="-893" b="-892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2"/>
              <p:cNvSpPr txBox="1"/>
              <p:nvPr/>
            </p:nvSpPr>
            <p:spPr>
              <a:xfrm>
                <a:off x="997660" y="4771295"/>
                <a:ext cx="5862672" cy="628442"/>
              </a:xfrm>
              <a:prstGeom prst="rect">
                <a:avLst/>
              </a:prstGeom>
              <a:noFill/>
            </p:spPr>
            <p:txBody>
              <a:bodyPr wrap="square" lIns="0" tIns="0" rIns="0" bIns="0" rtlCol="0" anchor="t">
                <a:spAutoFit/>
              </a:bodyPr>
              <a:lstStyle/>
              <a:p>
                <a:r>
                  <a:rPr lang="en-US" altLang="zh-CN" sz="2800" b="1" dirty="0">
                    <a:latin typeface="+mn-ea"/>
                    <a:ea typeface="+mn-ea"/>
                    <a:sym typeface="+mn-ea"/>
                  </a:rPr>
                  <a:t>EPS=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m:t>
                        </m:r>
                        <m:r>
                          <a:rPr lang="en-US" altLang="zh-CN" sz="2800" b="1" i="1" smtClean="0">
                            <a:latin typeface="Cambria Math"/>
                            <a:ea typeface="+mn-ea"/>
                            <a:sym typeface="+mn-ea"/>
                          </a:rPr>
                          <m:t>𝑬𝑩𝑰𝑻</m:t>
                        </m:r>
                        <m:r>
                          <a:rPr lang="en-US" altLang="zh-CN" sz="2800" b="1" i="1" smtClean="0">
                            <a:latin typeface="Cambria Math"/>
                            <a:ea typeface="+mn-ea"/>
                            <a:sym typeface="+mn-ea"/>
                          </a:rPr>
                          <m:t>−</m:t>
                        </m:r>
                        <m:r>
                          <a:rPr lang="en-US" altLang="zh-CN" sz="2800" b="1" i="1" smtClean="0">
                            <a:latin typeface="Cambria Math"/>
                            <a:ea typeface="+mn-ea"/>
                            <a:sym typeface="+mn-ea"/>
                          </a:rPr>
                          <m:t>𝑰</m:t>
                        </m:r>
                        <m:r>
                          <a:rPr lang="en-US" altLang="zh-CN" sz="2800" b="1" i="1" smtClean="0">
                            <a:latin typeface="Cambria Math"/>
                            <a:ea typeface="+mn-ea"/>
                            <a:sym typeface="+mn-ea"/>
                          </a:rPr>
                          <m:t>)(</m:t>
                        </m:r>
                        <m:r>
                          <a:rPr lang="en-US" altLang="zh-CN" sz="2800" b="1" i="1" smtClean="0">
                            <a:latin typeface="Cambria Math"/>
                            <a:ea typeface="+mn-ea"/>
                            <a:sym typeface="+mn-ea"/>
                          </a:rPr>
                          <m:t>𝟏</m:t>
                        </m:r>
                        <m:r>
                          <a:rPr lang="en-US" altLang="zh-CN" sz="2800" b="1" i="1" smtClean="0">
                            <a:latin typeface="Cambria Math"/>
                            <a:ea typeface="+mn-ea"/>
                            <a:sym typeface="+mn-ea"/>
                          </a:rPr>
                          <m:t>−</m:t>
                        </m:r>
                        <m:r>
                          <a:rPr lang="en-US" altLang="zh-CN" sz="2800" b="1" i="1" smtClean="0">
                            <a:latin typeface="Cambria Math"/>
                            <a:ea typeface="+mn-ea"/>
                            <a:sym typeface="+mn-ea"/>
                          </a:rPr>
                          <m:t>𝑻</m:t>
                        </m:r>
                        <m:r>
                          <a:rPr lang="en-US" altLang="zh-CN" sz="2800" b="1" i="1" smtClean="0">
                            <a:latin typeface="Cambria Math"/>
                            <a:ea typeface="+mn-ea"/>
                            <a:sym typeface="+mn-ea"/>
                          </a:rPr>
                          <m:t>)</m:t>
                        </m:r>
                      </m:num>
                      <m:den>
                        <m:r>
                          <a:rPr lang="en-US" altLang="zh-CN" sz="2800" b="1" i="1" smtClean="0">
                            <a:latin typeface="Cambria Math"/>
                            <a:sym typeface="+mn-ea"/>
                          </a:rPr>
                          <m:t>𝑵</m:t>
                        </m:r>
                      </m:den>
                    </m:f>
                  </m:oMath>
                </a14:m>
                <a:endParaRPr lang="en-US" altLang="zh-CN" sz="2800" b="1" dirty="0">
                  <a:latin typeface="+mn-ea"/>
                  <a:ea typeface="+mn-ea"/>
                  <a:sym typeface="+mn-ea"/>
                </a:endParaRPr>
              </a:p>
            </p:txBody>
          </p:sp>
        </mc:Choice>
        <mc:Fallback xmlns="">
          <p:sp>
            <p:nvSpPr>
              <p:cNvPr id="15" name="文本框 2"/>
              <p:cNvSpPr txBox="1">
                <a:spLocks noRot="1" noChangeAspect="1" noMove="1" noResize="1" noEditPoints="1" noAdjustHandles="1" noChangeArrowheads="1" noChangeShapeType="1" noTextEdit="1"/>
              </p:cNvSpPr>
              <p:nvPr/>
            </p:nvSpPr>
            <p:spPr>
              <a:xfrm>
                <a:off x="997660" y="4771295"/>
                <a:ext cx="5862672" cy="628442"/>
              </a:xfrm>
              <a:prstGeom prst="rect">
                <a:avLst/>
              </a:prstGeom>
              <a:blipFill rotWithShape="1">
                <a:blip r:embed="rId3"/>
                <a:stretch>
                  <a:fillRect l="-3746" t="-971" b="-1844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2"/>
              <p:cNvSpPr txBox="1"/>
              <p:nvPr/>
            </p:nvSpPr>
            <p:spPr>
              <a:xfrm>
                <a:off x="971389" y="5536862"/>
                <a:ext cx="5862672" cy="628442"/>
              </a:xfrm>
              <a:prstGeom prst="rect">
                <a:avLst/>
              </a:prstGeom>
              <a:noFill/>
            </p:spPr>
            <p:txBody>
              <a:bodyPr wrap="square" lIns="0" tIns="0" rIns="0" bIns="0" rtlCol="0" anchor="t">
                <a:spAutoFit/>
              </a:bodyPr>
              <a:lstStyle/>
              <a:p>
                <a:r>
                  <a:rPr lang="en-US" altLang="zh-CN" sz="2800" b="1" dirty="0">
                    <a:latin typeface="Cambria Math"/>
                    <a:ea typeface="Cambria Math"/>
                    <a:sym typeface="+mn-ea"/>
                  </a:rPr>
                  <a:t>𝝙</a:t>
                </a:r>
                <a:r>
                  <a:rPr lang="en-US" altLang="zh-CN" sz="2800" b="1" dirty="0">
                    <a:latin typeface="+mn-ea"/>
                    <a:ea typeface="+mn-ea"/>
                    <a:sym typeface="+mn-ea"/>
                  </a:rPr>
                  <a:t>EPS=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i="1">
                            <a:latin typeface="Cambria Math"/>
                            <a:ea typeface="+mn-ea"/>
                            <a:sym typeface="+mn-ea"/>
                          </a:rPr>
                          <m:t>𝝙</m:t>
                        </m:r>
                        <m:r>
                          <a:rPr lang="en-US" altLang="zh-CN" sz="2800" b="1" i="1" smtClean="0">
                            <a:latin typeface="Cambria Math"/>
                            <a:ea typeface="+mn-ea"/>
                            <a:sym typeface="+mn-ea"/>
                          </a:rPr>
                          <m:t>𝑬𝑩𝑰𝑻</m:t>
                        </m:r>
                        <m:r>
                          <a:rPr lang="en-US" altLang="zh-CN" sz="2800" b="1" i="1" smtClean="0">
                            <a:latin typeface="Cambria Math"/>
                            <a:ea typeface="+mn-ea"/>
                            <a:sym typeface="+mn-ea"/>
                          </a:rPr>
                          <m:t>(</m:t>
                        </m:r>
                        <m:r>
                          <a:rPr lang="en-US" altLang="zh-CN" sz="2800" b="1" i="1" smtClean="0">
                            <a:latin typeface="Cambria Math"/>
                            <a:ea typeface="+mn-ea"/>
                            <a:sym typeface="+mn-ea"/>
                          </a:rPr>
                          <m:t>𝟏</m:t>
                        </m:r>
                        <m:r>
                          <a:rPr lang="en-US" altLang="zh-CN" sz="2800" b="1" i="1" smtClean="0">
                            <a:latin typeface="Cambria Math"/>
                            <a:ea typeface="+mn-ea"/>
                            <a:sym typeface="+mn-ea"/>
                          </a:rPr>
                          <m:t>−</m:t>
                        </m:r>
                        <m:r>
                          <a:rPr lang="en-US" altLang="zh-CN" sz="2800" b="1" i="1" smtClean="0">
                            <a:latin typeface="Cambria Math"/>
                            <a:ea typeface="+mn-ea"/>
                            <a:sym typeface="+mn-ea"/>
                          </a:rPr>
                          <m:t>𝑻</m:t>
                        </m:r>
                        <m:r>
                          <a:rPr lang="en-US" altLang="zh-CN" sz="2800" b="1" i="1" smtClean="0">
                            <a:latin typeface="Cambria Math"/>
                            <a:ea typeface="+mn-ea"/>
                            <a:sym typeface="+mn-ea"/>
                          </a:rPr>
                          <m:t>)</m:t>
                        </m:r>
                      </m:num>
                      <m:den>
                        <m:r>
                          <a:rPr lang="en-US" altLang="zh-CN" sz="2800" b="1" i="1" smtClean="0">
                            <a:latin typeface="Cambria Math"/>
                            <a:sym typeface="+mn-ea"/>
                          </a:rPr>
                          <m:t>𝑵</m:t>
                        </m:r>
                      </m:den>
                    </m:f>
                  </m:oMath>
                </a14:m>
                <a:endParaRPr lang="en-US" altLang="zh-CN" sz="2800" b="1" dirty="0">
                  <a:latin typeface="+mn-ea"/>
                  <a:ea typeface="+mn-ea"/>
                  <a:sym typeface="+mn-ea"/>
                </a:endParaRPr>
              </a:p>
            </p:txBody>
          </p:sp>
        </mc:Choice>
        <mc:Fallback xmlns="">
          <p:sp>
            <p:nvSpPr>
              <p:cNvPr id="16" name="文本框 2"/>
              <p:cNvSpPr txBox="1">
                <a:spLocks noRot="1" noChangeAspect="1" noMove="1" noResize="1" noEditPoints="1" noAdjustHandles="1" noChangeArrowheads="1" noChangeShapeType="1" noTextEdit="1"/>
              </p:cNvSpPr>
              <p:nvPr/>
            </p:nvSpPr>
            <p:spPr>
              <a:xfrm>
                <a:off x="971389" y="5536862"/>
                <a:ext cx="5862672" cy="628442"/>
              </a:xfrm>
              <a:prstGeom prst="rect">
                <a:avLst/>
              </a:prstGeom>
              <a:blipFill rotWithShape="1">
                <a:blip r:embed="rId4"/>
                <a:stretch>
                  <a:fillRect l="-3638" t="-971" b="-1941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2"/>
              <p:cNvSpPr txBox="1"/>
              <p:nvPr/>
            </p:nvSpPr>
            <p:spPr>
              <a:xfrm>
                <a:off x="6922481" y="4006070"/>
                <a:ext cx="2575906" cy="618246"/>
              </a:xfrm>
              <a:prstGeom prst="rect">
                <a:avLst/>
              </a:prstGeom>
              <a:noFill/>
            </p:spPr>
            <p:txBody>
              <a:bodyPr wrap="square" lIns="0" tIns="0" rIns="0" bIns="0" rtlCol="0" anchor="t">
                <a:spAutoFit/>
              </a:bodyPr>
              <a:lstStyle/>
              <a:p>
                <a:r>
                  <a:rPr lang="en-US" altLang="zh-CN" sz="2400" b="1" dirty="0">
                    <a:latin typeface="+mn-ea"/>
                    <a:ea typeface="+mn-ea"/>
                    <a:sym typeface="+mn-ea"/>
                  </a:rPr>
                  <a:t>DFL</a:t>
                </a:r>
                <a:r>
                  <a:rPr lang="en-US" altLang="zh-CN" sz="2800" b="1" dirty="0">
                    <a:latin typeface="+mn-ea"/>
                    <a:ea typeface="+mn-ea"/>
                    <a:sym typeface="+mn-ea"/>
                  </a:rPr>
                  <a:t>=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𝑬𝑩𝑰𝑻</m:t>
                        </m:r>
                      </m:num>
                      <m:den>
                        <m:r>
                          <a:rPr lang="en-US" altLang="zh-CN" sz="2800" i="1">
                            <a:latin typeface="Cambria Math"/>
                            <a:sym typeface="+mn-ea"/>
                          </a:rPr>
                          <m:t>𝑬𝑩𝑰𝑻</m:t>
                        </m:r>
                        <m:r>
                          <a:rPr lang="en-US" altLang="zh-CN" sz="2800" b="1" i="1" smtClean="0">
                            <a:latin typeface="Cambria Math"/>
                            <a:sym typeface="+mn-ea"/>
                          </a:rPr>
                          <m:t>−</m:t>
                        </m:r>
                        <m:r>
                          <a:rPr lang="en-US" altLang="zh-CN" sz="2800" b="1" i="1" smtClean="0">
                            <a:latin typeface="Cambria Math"/>
                            <a:sym typeface="+mn-ea"/>
                          </a:rPr>
                          <m:t>𝑰</m:t>
                        </m:r>
                      </m:den>
                    </m:f>
                  </m:oMath>
                </a14:m>
                <a:endParaRPr lang="en-US" altLang="zh-CN" sz="2800" b="1" dirty="0">
                  <a:latin typeface="+mn-ea"/>
                  <a:ea typeface="+mn-ea"/>
                  <a:sym typeface="+mn-ea"/>
                </a:endParaRPr>
              </a:p>
            </p:txBody>
          </p:sp>
        </mc:Choice>
        <mc:Fallback xmlns="">
          <p:sp>
            <p:nvSpPr>
              <p:cNvPr id="17" name="文本框 2"/>
              <p:cNvSpPr txBox="1">
                <a:spLocks noRot="1" noChangeAspect="1" noMove="1" noResize="1" noEditPoints="1" noAdjustHandles="1" noChangeArrowheads="1" noChangeShapeType="1" noTextEdit="1"/>
              </p:cNvSpPr>
              <p:nvPr/>
            </p:nvSpPr>
            <p:spPr>
              <a:xfrm>
                <a:off x="6922481" y="4006070"/>
                <a:ext cx="2575906" cy="618246"/>
              </a:xfrm>
              <a:prstGeom prst="rect">
                <a:avLst/>
              </a:prstGeom>
              <a:blipFill rotWithShape="1">
                <a:blip r:embed="rId5"/>
                <a:stretch>
                  <a:fillRect l="-7346" t="-1961" b="-1862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文本框 2"/>
              <p:cNvSpPr txBox="1"/>
              <p:nvPr/>
            </p:nvSpPr>
            <p:spPr>
              <a:xfrm>
                <a:off x="6888087" y="5068502"/>
                <a:ext cx="4680521" cy="726546"/>
              </a:xfrm>
              <a:prstGeom prst="rect">
                <a:avLst/>
              </a:prstGeom>
              <a:noFill/>
            </p:spPr>
            <p:txBody>
              <a:bodyPr wrap="square" lIns="0" tIns="0" rIns="0" bIns="0" rtlCol="0" anchor="t">
                <a:spAutoFit/>
              </a:bodyPr>
              <a:lstStyle/>
              <a:p>
                <a:r>
                  <a:rPr lang="en-US" altLang="zh-CN" sz="2400" b="1" dirty="0">
                    <a:latin typeface="+mn-ea"/>
                    <a:ea typeface="+mn-ea"/>
                    <a:sym typeface="+mn-ea"/>
                  </a:rPr>
                  <a:t>DFL</a:t>
                </a:r>
                <a:r>
                  <a:rPr lang="en-US" altLang="zh-CN" sz="2800" b="1" dirty="0">
                    <a:latin typeface="+mn-ea"/>
                    <a:ea typeface="+mn-ea"/>
                    <a:sym typeface="+mn-ea"/>
                  </a:rPr>
                  <a:t>= </a:t>
                </a:r>
                <a14:m>
                  <m:oMath xmlns:m="http://schemas.openxmlformats.org/officeDocument/2006/math">
                    <m:f>
                      <m:fPr>
                        <m:ctrlPr>
                          <a:rPr lang="en-US" altLang="zh-CN" sz="2400" i="1" smtClean="0">
                            <a:latin typeface="Cambria Math" panose="02040503050406030204" pitchFamily="18" charset="0"/>
                            <a:ea typeface="+mn-ea"/>
                            <a:sym typeface="+mn-ea"/>
                          </a:rPr>
                        </m:ctrlPr>
                      </m:fPr>
                      <m:num>
                        <m:r>
                          <a:rPr lang="zh-CN" altLang="en-US" sz="2400" b="1" i="1">
                            <a:latin typeface="Cambria Math"/>
                            <a:ea typeface="+mn-ea"/>
                            <a:sym typeface="+mn-ea"/>
                          </a:rPr>
                          <m:t>基期</m:t>
                        </m:r>
                        <m:r>
                          <a:rPr lang="zh-CN" altLang="en-US" sz="2400" b="1" i="1" smtClean="0">
                            <a:latin typeface="Cambria Math"/>
                            <a:ea typeface="+mn-ea"/>
                            <a:sym typeface="+mn-ea"/>
                          </a:rPr>
                          <m:t>息税前利润</m:t>
                        </m:r>
                      </m:num>
                      <m:den>
                        <m:r>
                          <a:rPr lang="zh-CN" altLang="en-US" sz="2400" b="1" i="1">
                            <a:latin typeface="Cambria Math"/>
                            <a:ea typeface="+mn-ea"/>
                            <a:sym typeface="+mn-ea"/>
                          </a:rPr>
                          <m:t>基期</m:t>
                        </m:r>
                        <m:r>
                          <a:rPr lang="zh-CN" altLang="en-US" sz="2400" b="1" i="1" smtClean="0">
                            <a:latin typeface="Cambria Math"/>
                            <a:ea typeface="+mn-ea"/>
                            <a:sym typeface="+mn-ea"/>
                          </a:rPr>
                          <m:t>息税前利润</m:t>
                        </m:r>
                        <m:r>
                          <a:rPr lang="en-US" altLang="zh-CN" sz="2400" b="1" i="1" smtClean="0">
                            <a:latin typeface="Cambria Math"/>
                            <a:ea typeface="+mn-ea"/>
                            <a:sym typeface="+mn-ea"/>
                          </a:rPr>
                          <m:t>−</m:t>
                        </m:r>
                        <m:r>
                          <a:rPr lang="zh-CN" altLang="en-US" sz="2400" b="1" i="1">
                            <a:latin typeface="Cambria Math"/>
                            <a:ea typeface="+mn-ea"/>
                            <a:sym typeface="+mn-ea"/>
                          </a:rPr>
                          <m:t>基期利息</m:t>
                        </m:r>
                      </m:den>
                    </m:f>
                  </m:oMath>
                </a14:m>
                <a:endParaRPr lang="en-US" altLang="zh-CN" sz="2400" dirty="0">
                  <a:latin typeface="+mn-ea"/>
                  <a:ea typeface="+mn-ea"/>
                  <a:sym typeface="+mn-ea"/>
                </a:endParaRPr>
              </a:p>
            </p:txBody>
          </p:sp>
        </mc:Choice>
        <mc:Fallback xmlns="">
          <p:sp>
            <p:nvSpPr>
              <p:cNvPr id="18" name="文本框 2"/>
              <p:cNvSpPr txBox="1">
                <a:spLocks noRot="1" noChangeAspect="1" noMove="1" noResize="1" noEditPoints="1" noAdjustHandles="1" noChangeArrowheads="1" noChangeShapeType="1" noTextEdit="1"/>
              </p:cNvSpPr>
              <p:nvPr/>
            </p:nvSpPr>
            <p:spPr>
              <a:xfrm>
                <a:off x="6888087" y="5068502"/>
                <a:ext cx="4680521" cy="726546"/>
              </a:xfrm>
              <a:prstGeom prst="rect">
                <a:avLst/>
              </a:prstGeom>
              <a:blipFill rotWithShape="1">
                <a:blip r:embed="rId6"/>
                <a:stretch>
                  <a:fillRect l="-4036" b="-75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20112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539440"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sp>
        <p:nvSpPr>
          <p:cNvPr id="2" name="文本框 1"/>
          <p:cNvSpPr txBox="1"/>
          <p:nvPr/>
        </p:nvSpPr>
        <p:spPr>
          <a:xfrm>
            <a:off x="3585261" y="1234789"/>
            <a:ext cx="5677836" cy="615553"/>
          </a:xfrm>
          <a:prstGeom prst="rect">
            <a:avLst/>
          </a:prstGeom>
          <a:noFill/>
        </p:spPr>
        <p:txBody>
          <a:bodyPr wrap="none" lIns="0" tIns="0" rIns="0" bIns="0" rtlCol="0" anchor="t">
            <a:spAutoFit/>
          </a:bodyPr>
          <a:lstStyle/>
          <a:p>
            <a:pPr marL="0" indent="0"/>
            <a:endParaRPr lang="zh-CN" sz="2000" b="1" dirty="0">
              <a:latin typeface="+mn-ea"/>
              <a:ea typeface="+mn-ea"/>
              <a:sym typeface="+mn-ea"/>
            </a:endParaRPr>
          </a:p>
          <a:p>
            <a:pPr marL="0" indent="0"/>
            <a:r>
              <a:rPr lang="zh-CN" sz="2000" b="1" dirty="0">
                <a:latin typeface="+mn-ea"/>
                <a:ea typeface="+mn-ea"/>
                <a:sym typeface="+mn-ea"/>
              </a:rPr>
              <a:t>威盛公司连续三年的息税前利润、普通股每股利润</a:t>
            </a:r>
            <a:endParaRPr lang="zh-CN" altLang="en-US" sz="2000" b="1" dirty="0">
              <a:latin typeface="+mn-ea"/>
              <a:ea typeface="+mn-ea"/>
              <a:sym typeface="+mn-ea"/>
            </a:endParaRPr>
          </a:p>
        </p:txBody>
      </p:sp>
      <p:sp>
        <p:nvSpPr>
          <p:cNvPr id="157" name="文本框 156"/>
          <p:cNvSpPr txBox="1"/>
          <p:nvPr/>
        </p:nvSpPr>
        <p:spPr>
          <a:xfrm>
            <a:off x="1326688" y="5147389"/>
            <a:ext cx="10194982" cy="46026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sz="2400" b="1" dirty="0">
                <a:solidFill>
                  <a:schemeClr val="tx1"/>
                </a:solidFill>
                <a:latin typeface="+mn-ea"/>
                <a:sym typeface="+mn-ea"/>
              </a:rPr>
              <a:t>要求：计算第二年和第三年的财务杠杆系数。</a:t>
            </a:r>
            <a:r>
              <a:rPr lang="en-US" altLang="zh-CN" sz="2400" b="1" dirty="0">
                <a:solidFill>
                  <a:schemeClr val="tx1"/>
                </a:solidFill>
                <a:latin typeface="+mn-ea"/>
                <a:sym typeface="+mn-ea"/>
              </a:rPr>
              <a:t>(</a:t>
            </a:r>
            <a:r>
              <a:rPr lang="zh-CN" altLang="en-US" sz="2400" b="1" dirty="0">
                <a:solidFill>
                  <a:schemeClr val="tx1"/>
                </a:solidFill>
                <a:latin typeface="+mn-ea"/>
                <a:sym typeface="+mn-ea"/>
              </a:rPr>
              <a:t>简化公式</a:t>
            </a:r>
            <a:r>
              <a:rPr lang="en-US" altLang="zh-CN" sz="2400" b="1" dirty="0">
                <a:solidFill>
                  <a:schemeClr val="tx1"/>
                </a:solidFill>
                <a:latin typeface="+mn-ea"/>
                <a:sym typeface="+mn-ea"/>
              </a:rPr>
              <a:t>)</a:t>
            </a:r>
            <a:endParaRPr lang="zh-CN" altLang="en-US" sz="2400" b="1" dirty="0">
              <a:solidFill>
                <a:schemeClr val="tx1"/>
              </a:solidFill>
              <a:latin typeface="+mn-ea"/>
              <a:sym typeface="+mn-ea"/>
            </a:endParaRPr>
          </a:p>
        </p:txBody>
      </p:sp>
      <p:graphicFrame>
        <p:nvGraphicFramePr>
          <p:cNvPr id="4" name="表格 3"/>
          <p:cNvGraphicFramePr/>
          <p:nvPr>
            <p:custDataLst>
              <p:tags r:id="rId1"/>
            </p:custDataLst>
            <p:extLst>
              <p:ext uri="{D42A27DB-BD31-4B8C-83A1-F6EECF244321}">
                <p14:modId xmlns:p14="http://schemas.microsoft.com/office/powerpoint/2010/main" val="3473756795"/>
              </p:ext>
            </p:extLst>
          </p:nvPr>
        </p:nvGraphicFramePr>
        <p:xfrm>
          <a:off x="1055440" y="1988840"/>
          <a:ext cx="10230547" cy="2870508"/>
        </p:xfrm>
        <a:graphic>
          <a:graphicData uri="http://schemas.openxmlformats.org/drawingml/2006/table">
            <a:tbl>
              <a:tblPr firstRow="1" bandRow="1">
                <a:tableStyleId>{5940675A-B579-460E-94D1-54222C63F5DA}</a:tableStyleId>
              </a:tblPr>
              <a:tblGrid>
                <a:gridCol w="3527249">
                  <a:extLst>
                    <a:ext uri="{9D8B030D-6E8A-4147-A177-3AD203B41FA5}">
                      <a16:colId xmlns:a16="http://schemas.microsoft.com/office/drawing/2014/main" val="20000"/>
                    </a:ext>
                  </a:extLst>
                </a:gridCol>
                <a:gridCol w="1944623">
                  <a:extLst>
                    <a:ext uri="{9D8B030D-6E8A-4147-A177-3AD203B41FA5}">
                      <a16:colId xmlns:a16="http://schemas.microsoft.com/office/drawing/2014/main" val="20001"/>
                    </a:ext>
                  </a:extLst>
                </a:gridCol>
                <a:gridCol w="2262800">
                  <a:extLst>
                    <a:ext uri="{9D8B030D-6E8A-4147-A177-3AD203B41FA5}">
                      <a16:colId xmlns:a16="http://schemas.microsoft.com/office/drawing/2014/main" val="20002"/>
                    </a:ext>
                  </a:extLst>
                </a:gridCol>
                <a:gridCol w="2495875">
                  <a:extLst>
                    <a:ext uri="{9D8B030D-6E8A-4147-A177-3AD203B41FA5}">
                      <a16:colId xmlns:a16="http://schemas.microsoft.com/office/drawing/2014/main" val="20003"/>
                    </a:ext>
                  </a:extLst>
                </a:gridCol>
              </a:tblGrid>
              <a:tr h="469156">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462701">
                <a:tc>
                  <a:txBody>
                    <a:bodyPr/>
                    <a:lstStyle/>
                    <a:p>
                      <a:pPr indent="0" algn="ctr">
                        <a:buNone/>
                      </a:pPr>
                      <a:r>
                        <a:rPr lang="en-US" sz="2400" b="1" dirty="0" err="1">
                          <a:latin typeface="+mn-ea"/>
                          <a:ea typeface="+mn-ea"/>
                          <a:cs typeface="宋体" panose="02010600030101010101" pitchFamily="2" charset="-122"/>
                        </a:rPr>
                        <a:t>息税前利润（</a:t>
                      </a:r>
                      <a:r>
                        <a:rPr lang="en-US" sz="2400" b="1" i="1" dirty="0" err="1">
                          <a:latin typeface="+mn-ea"/>
                          <a:ea typeface="+mn-ea"/>
                          <a:cs typeface="宋体" panose="02010600030101010101" pitchFamily="2" charset="-122"/>
                        </a:rPr>
                        <a:t>EBIT</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债务利息（</a:t>
                      </a:r>
                      <a:r>
                        <a:rPr lang="en-US" sz="2400" b="1" i="1" dirty="0" err="1">
                          <a:latin typeface="+mn-ea"/>
                          <a:ea typeface="+mn-ea"/>
                          <a:cs typeface="宋体" panose="02010600030101010101" pitchFamily="2" charset="-122"/>
                        </a:rPr>
                        <a:t>I</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税前利润</a:t>
                      </a:r>
                      <a:endParaRPr lang="en-US" sz="2400" b="1" dirty="0">
                        <a:latin typeface="+mn-ea"/>
                        <a:ea typeface="+mn-ea"/>
                        <a:cs typeface="宋体" panose="02010600030101010101" pitchFamily="2" charset="-122"/>
                      </a:endParaRPr>
                    </a:p>
                    <a:p>
                      <a:pPr indent="0" algn="ctr">
                        <a:buNone/>
                      </a:pPr>
                      <a:r>
                        <a:rPr lang="en-US" sz="2400" b="1" dirty="0" err="1">
                          <a:latin typeface="+mn-ea"/>
                          <a:ea typeface="+mn-ea"/>
                          <a:cs typeface="宋体" panose="02010600030101010101" pitchFamily="2" charset="-122"/>
                        </a:rPr>
                        <a:t>所得税</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T</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50 000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800 000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700 000</a:t>
                      </a:r>
                    </a:p>
                    <a:p>
                      <a:pPr indent="0" algn="ctr">
                        <a:buNone/>
                      </a:pPr>
                      <a:r>
                        <a:rPr lang="en-US" sz="2400" b="1" dirty="0">
                          <a:latin typeface="+mn-ea"/>
                          <a:ea typeface="+mn-ea"/>
                          <a:cs typeface="宋体" panose="02010600030101010101" pitchFamily="2" charset="-122"/>
                        </a:rPr>
                        <a:t>175 000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1 200 000</a:t>
                      </a:r>
                    </a:p>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69156">
                <a:tc>
                  <a:txBody>
                    <a:bodyPr/>
                    <a:lstStyle/>
                    <a:p>
                      <a:pPr indent="0" algn="ctr">
                        <a:buNone/>
                      </a:pPr>
                      <a:r>
                        <a:rPr lang="en-US" sz="2400" b="1">
                          <a:latin typeface="+mn-ea"/>
                          <a:ea typeface="+mn-ea"/>
                          <a:cs typeface="宋体" panose="02010600030101010101" pitchFamily="2" charset="-122"/>
                        </a:rPr>
                        <a:t>税后利润</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150 000</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  900 000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469156">
                <a:tc>
                  <a:txBody>
                    <a:bodyPr/>
                    <a:lstStyle/>
                    <a:p>
                      <a:pPr indent="0" algn="ctr">
                        <a:buNone/>
                      </a:pPr>
                      <a:r>
                        <a:rPr lang="en-US" sz="2400" b="1">
                          <a:latin typeface="+mn-ea"/>
                          <a:ea typeface="+mn-ea"/>
                          <a:cs typeface="宋体" panose="02010600030101010101" pitchFamily="2" charset="-122"/>
                        </a:rPr>
                        <a:t>普通股每股利润（</a:t>
                      </a:r>
                      <a:r>
                        <a:rPr lang="en-US" sz="2400" b="1" i="1">
                          <a:latin typeface="+mn-ea"/>
                          <a:ea typeface="+mn-ea"/>
                          <a:cs typeface="宋体" panose="02010600030101010101" pitchFamily="2" charset="-122"/>
                        </a:rPr>
                        <a:t>EPS</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9</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4191161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034375" y="518331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539440"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sp>
        <p:nvSpPr>
          <p:cNvPr id="2" name="文本框 1"/>
          <p:cNvSpPr txBox="1"/>
          <p:nvPr/>
        </p:nvSpPr>
        <p:spPr>
          <a:xfrm>
            <a:off x="3719736" y="1050606"/>
            <a:ext cx="5677836" cy="615553"/>
          </a:xfrm>
          <a:prstGeom prst="rect">
            <a:avLst/>
          </a:prstGeom>
          <a:noFill/>
        </p:spPr>
        <p:txBody>
          <a:bodyPr wrap="none" lIns="0" tIns="0" rIns="0" bIns="0" rtlCol="0" anchor="t">
            <a:spAutoFit/>
          </a:bodyPr>
          <a:lstStyle/>
          <a:p>
            <a:pPr marL="0" indent="0"/>
            <a:endParaRPr lang="zh-CN" sz="2000" b="1" dirty="0">
              <a:latin typeface="+mn-ea"/>
              <a:ea typeface="+mn-ea"/>
              <a:sym typeface="+mn-ea"/>
            </a:endParaRPr>
          </a:p>
          <a:p>
            <a:pPr marL="0" indent="0"/>
            <a:r>
              <a:rPr lang="zh-CN" sz="2000" b="1" dirty="0">
                <a:latin typeface="+mn-ea"/>
                <a:ea typeface="+mn-ea"/>
                <a:sym typeface="+mn-ea"/>
              </a:rPr>
              <a:t>威盛公司连续三年的息税前利润、普通股每股利润</a:t>
            </a:r>
            <a:endParaRPr lang="zh-CN" altLang="en-US" sz="2000" b="1" dirty="0">
              <a:latin typeface="+mn-ea"/>
              <a:ea typeface="+mn-ea"/>
              <a:sym typeface="+mn-ea"/>
            </a:endParaRPr>
          </a:p>
        </p:txBody>
      </p:sp>
      <p:graphicFrame>
        <p:nvGraphicFramePr>
          <p:cNvPr id="4" name="表格 3"/>
          <p:cNvGraphicFramePr/>
          <p:nvPr>
            <p:custDataLst>
              <p:tags r:id="rId1"/>
            </p:custDataLst>
            <p:extLst>
              <p:ext uri="{D42A27DB-BD31-4B8C-83A1-F6EECF244321}">
                <p14:modId xmlns:p14="http://schemas.microsoft.com/office/powerpoint/2010/main" val="3412007758"/>
              </p:ext>
            </p:extLst>
          </p:nvPr>
        </p:nvGraphicFramePr>
        <p:xfrm>
          <a:off x="1055440" y="1916832"/>
          <a:ext cx="10230547" cy="2870508"/>
        </p:xfrm>
        <a:graphic>
          <a:graphicData uri="http://schemas.openxmlformats.org/drawingml/2006/table">
            <a:tbl>
              <a:tblPr firstRow="1" bandRow="1">
                <a:tableStyleId>{5940675A-B579-460E-94D1-54222C63F5DA}</a:tableStyleId>
              </a:tblPr>
              <a:tblGrid>
                <a:gridCol w="3527249">
                  <a:extLst>
                    <a:ext uri="{9D8B030D-6E8A-4147-A177-3AD203B41FA5}">
                      <a16:colId xmlns:a16="http://schemas.microsoft.com/office/drawing/2014/main" val="20000"/>
                    </a:ext>
                  </a:extLst>
                </a:gridCol>
                <a:gridCol w="1944623">
                  <a:extLst>
                    <a:ext uri="{9D8B030D-6E8A-4147-A177-3AD203B41FA5}">
                      <a16:colId xmlns:a16="http://schemas.microsoft.com/office/drawing/2014/main" val="20001"/>
                    </a:ext>
                  </a:extLst>
                </a:gridCol>
                <a:gridCol w="2262800">
                  <a:extLst>
                    <a:ext uri="{9D8B030D-6E8A-4147-A177-3AD203B41FA5}">
                      <a16:colId xmlns:a16="http://schemas.microsoft.com/office/drawing/2014/main" val="20002"/>
                    </a:ext>
                  </a:extLst>
                </a:gridCol>
                <a:gridCol w="2495875">
                  <a:extLst>
                    <a:ext uri="{9D8B030D-6E8A-4147-A177-3AD203B41FA5}">
                      <a16:colId xmlns:a16="http://schemas.microsoft.com/office/drawing/2014/main" val="20003"/>
                    </a:ext>
                  </a:extLst>
                </a:gridCol>
              </a:tblGrid>
              <a:tr h="469156">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462701">
                <a:tc>
                  <a:txBody>
                    <a:bodyPr/>
                    <a:lstStyle/>
                    <a:p>
                      <a:pPr indent="0" algn="ctr">
                        <a:buNone/>
                      </a:pPr>
                      <a:r>
                        <a:rPr lang="en-US" sz="2400" b="1" dirty="0" err="1">
                          <a:latin typeface="+mn-ea"/>
                          <a:ea typeface="+mn-ea"/>
                          <a:cs typeface="宋体" panose="02010600030101010101" pitchFamily="2" charset="-122"/>
                        </a:rPr>
                        <a:t>息税前利润（</a:t>
                      </a:r>
                      <a:r>
                        <a:rPr lang="en-US" sz="2400" b="1" i="1" dirty="0" err="1">
                          <a:latin typeface="+mn-ea"/>
                          <a:ea typeface="+mn-ea"/>
                          <a:cs typeface="宋体" panose="02010600030101010101" pitchFamily="2" charset="-122"/>
                        </a:rPr>
                        <a:t>EBIT</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债务利息（</a:t>
                      </a:r>
                      <a:r>
                        <a:rPr lang="en-US" sz="2400" b="1" i="1" dirty="0" err="1">
                          <a:latin typeface="+mn-ea"/>
                          <a:ea typeface="+mn-ea"/>
                          <a:cs typeface="宋体" panose="02010600030101010101" pitchFamily="2" charset="-122"/>
                        </a:rPr>
                        <a:t>I</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税前利润</a:t>
                      </a:r>
                      <a:endParaRPr lang="en-US" sz="2400" b="1" dirty="0">
                        <a:latin typeface="+mn-ea"/>
                        <a:ea typeface="+mn-ea"/>
                        <a:cs typeface="宋体" panose="02010600030101010101" pitchFamily="2" charset="-122"/>
                      </a:endParaRPr>
                    </a:p>
                    <a:p>
                      <a:pPr indent="0" algn="ctr">
                        <a:buNone/>
                      </a:pPr>
                      <a:r>
                        <a:rPr lang="en-US" sz="2400" b="1" dirty="0" err="1">
                          <a:latin typeface="+mn-ea"/>
                          <a:ea typeface="+mn-ea"/>
                          <a:cs typeface="宋体" panose="02010600030101010101" pitchFamily="2" charset="-122"/>
                        </a:rPr>
                        <a:t>所得税</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T</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50 000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800 000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700 000</a:t>
                      </a:r>
                    </a:p>
                    <a:p>
                      <a:pPr indent="0" algn="ctr">
                        <a:buNone/>
                      </a:pPr>
                      <a:r>
                        <a:rPr lang="en-US" sz="2400" b="1" dirty="0">
                          <a:latin typeface="+mn-ea"/>
                          <a:ea typeface="+mn-ea"/>
                          <a:cs typeface="宋体" panose="02010600030101010101" pitchFamily="2" charset="-122"/>
                        </a:rPr>
                        <a:t>175 000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1 200 000</a:t>
                      </a:r>
                    </a:p>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69156">
                <a:tc>
                  <a:txBody>
                    <a:bodyPr/>
                    <a:lstStyle/>
                    <a:p>
                      <a:pPr indent="0" algn="ctr">
                        <a:buNone/>
                      </a:pPr>
                      <a:r>
                        <a:rPr lang="en-US" sz="2400" b="1">
                          <a:latin typeface="+mn-ea"/>
                          <a:ea typeface="+mn-ea"/>
                          <a:cs typeface="宋体" panose="02010600030101010101" pitchFamily="2" charset="-122"/>
                        </a:rPr>
                        <a:t>税后利润</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150 000</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  900 000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469156">
                <a:tc>
                  <a:txBody>
                    <a:bodyPr/>
                    <a:lstStyle/>
                    <a:p>
                      <a:pPr indent="0" algn="ctr">
                        <a:buNone/>
                      </a:pPr>
                      <a:r>
                        <a:rPr lang="en-US" sz="2400" b="1">
                          <a:latin typeface="+mn-ea"/>
                          <a:ea typeface="+mn-ea"/>
                          <a:cs typeface="宋体" panose="02010600030101010101" pitchFamily="2" charset="-122"/>
                        </a:rPr>
                        <a:t>普通股每股利润（</a:t>
                      </a:r>
                      <a:r>
                        <a:rPr lang="en-US" sz="2400" b="1" i="1">
                          <a:latin typeface="+mn-ea"/>
                          <a:ea typeface="+mn-ea"/>
                          <a:cs typeface="宋体" panose="02010600030101010101" pitchFamily="2" charset="-122"/>
                        </a:rPr>
                        <a:t>EPS</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9</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mc:AlternateContent xmlns:mc="http://schemas.openxmlformats.org/markup-compatibility/2006" xmlns:a14="http://schemas.microsoft.com/office/drawing/2010/main">
        <mc:Choice Requires="a14">
          <p:sp>
            <p:nvSpPr>
              <p:cNvPr id="13" name="矩形 12"/>
              <p:cNvSpPr/>
              <p:nvPr/>
            </p:nvSpPr>
            <p:spPr>
              <a:xfrm>
                <a:off x="1199456" y="5090581"/>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rgbClr val="000000"/>
                    </a:solidFill>
                    <a:latin typeface="+mn-ea"/>
                  </a:rPr>
                  <a:t>DFL</a:t>
                </a:r>
                <a:r>
                  <a:rPr lang="en-US" altLang="zh-CN" sz="2800" baseline="-25000" dirty="0">
                    <a:solidFill>
                      <a:srgbClr val="000000"/>
                    </a:solidFill>
                    <a:latin typeface="+mn-ea"/>
                  </a:rPr>
                  <a:t>2</a:t>
                </a:r>
                <a:r>
                  <a:rPr lang="en-US" altLang="zh-CN" sz="2800" dirty="0">
                    <a:solidFill>
                      <a:srgbClr val="000000"/>
                    </a:solidFill>
                    <a:latin typeface="+mn-ea"/>
                  </a:rPr>
                  <a:t>=</a:t>
                </a:r>
                <a14:m>
                  <m:oMath xmlns:m="http://schemas.openxmlformats.org/officeDocument/2006/math">
                    <m:f>
                      <m:fPr>
                        <m:ctrlPr>
                          <a:rPr lang="en-US" altLang="zh-CN" sz="2800" i="1">
                            <a:solidFill>
                              <a:srgbClr val="000000"/>
                            </a:solidFill>
                            <a:latin typeface="Cambria Math" panose="02040503050406030204" pitchFamily="18" charset="0"/>
                          </a:rPr>
                        </m:ctrlPr>
                      </m:fPr>
                      <m:num>
                        <m:r>
                          <a:rPr lang="en-US" altLang="zh-CN" sz="2800" b="1" i="1" smtClean="0">
                            <a:solidFill>
                              <a:srgbClr val="000000"/>
                            </a:solidFill>
                            <a:latin typeface="Cambria Math"/>
                          </a:rPr>
                          <m:t>𝟑𝟎𝟎𝟎𝟎𝟎</m:t>
                        </m:r>
                      </m:num>
                      <m:den>
                        <m:r>
                          <a:rPr lang="en-US" altLang="zh-CN" sz="2800" b="1" i="1" smtClean="0">
                            <a:solidFill>
                              <a:srgbClr val="000000"/>
                            </a:solidFill>
                            <a:latin typeface="Cambria Math"/>
                          </a:rPr>
                          <m:t>𝟑𝟎𝟎𝟎𝟎𝟎</m:t>
                        </m:r>
                        <m:r>
                          <a:rPr lang="en-US" altLang="zh-CN" sz="2800" b="1" i="1" smtClean="0">
                            <a:solidFill>
                              <a:srgbClr val="000000"/>
                            </a:solidFill>
                            <a:latin typeface="Cambria Math"/>
                          </a:rPr>
                          <m:t>−</m:t>
                        </m:r>
                        <m:r>
                          <a:rPr lang="en-US" altLang="zh-CN" sz="2800" b="1" i="1" smtClean="0">
                            <a:solidFill>
                              <a:srgbClr val="000000"/>
                            </a:solidFill>
                            <a:latin typeface="Cambria Math"/>
                          </a:rPr>
                          <m:t>𝟏𝟎𝟎𝟎𝟎𝟎</m:t>
                        </m:r>
                      </m:den>
                    </m:f>
                  </m:oMath>
                </a14:m>
                <a:r>
                  <a:rPr lang="en-US" altLang="zh-CN" sz="2800" dirty="0">
                    <a:solidFill>
                      <a:srgbClr val="000000"/>
                    </a:solidFill>
                    <a:latin typeface="+mn-ea"/>
                  </a:rPr>
                  <a:t>=1.5</a:t>
                </a:r>
                <a:endParaRPr lang="zh-CN" altLang="en-US" sz="2800" dirty="0"/>
              </a:p>
            </p:txBody>
          </p:sp>
        </mc:Choice>
        <mc:Fallback xmlns="">
          <p:sp>
            <p:nvSpPr>
              <p:cNvPr id="13" name="矩形 12"/>
              <p:cNvSpPr>
                <a:spLocks noRot="1" noChangeAspect="1" noMove="1" noResize="1" noEditPoints="1" noAdjustHandles="1" noChangeArrowheads="1" noChangeShapeType="1" noTextEdit="1"/>
              </p:cNvSpPr>
              <p:nvPr/>
            </p:nvSpPr>
            <p:spPr>
              <a:xfrm>
                <a:off x="1199456" y="5090581"/>
                <a:ext cx="5639660" cy="714683"/>
              </a:xfrm>
              <a:prstGeom prst="rect">
                <a:avLst/>
              </a:prstGeom>
              <a:blipFill rotWithShape="1">
                <a:blip r:embed="rId3"/>
                <a:stretch>
                  <a:fillRect l="-1081" b="-940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19017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034375" y="518331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539440"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sp>
        <p:nvSpPr>
          <p:cNvPr id="2" name="文本框 1"/>
          <p:cNvSpPr txBox="1"/>
          <p:nvPr/>
        </p:nvSpPr>
        <p:spPr>
          <a:xfrm>
            <a:off x="3719736" y="1050606"/>
            <a:ext cx="5677836" cy="615553"/>
          </a:xfrm>
          <a:prstGeom prst="rect">
            <a:avLst/>
          </a:prstGeom>
          <a:noFill/>
        </p:spPr>
        <p:txBody>
          <a:bodyPr wrap="none" lIns="0" tIns="0" rIns="0" bIns="0" rtlCol="0" anchor="t">
            <a:spAutoFit/>
          </a:bodyPr>
          <a:lstStyle/>
          <a:p>
            <a:pPr marL="0" indent="0"/>
            <a:endParaRPr lang="zh-CN" sz="2000" b="1" dirty="0">
              <a:latin typeface="+mn-ea"/>
              <a:ea typeface="+mn-ea"/>
              <a:sym typeface="+mn-ea"/>
            </a:endParaRPr>
          </a:p>
          <a:p>
            <a:pPr marL="0" indent="0"/>
            <a:r>
              <a:rPr lang="zh-CN" sz="2000" b="1" dirty="0">
                <a:latin typeface="+mn-ea"/>
                <a:ea typeface="+mn-ea"/>
                <a:sym typeface="+mn-ea"/>
              </a:rPr>
              <a:t>威盛公司连续三年的息税前利润、普通股每股利润</a:t>
            </a:r>
            <a:endParaRPr lang="zh-CN" altLang="en-US" sz="2000" b="1" dirty="0">
              <a:latin typeface="+mn-ea"/>
              <a:ea typeface="+mn-ea"/>
              <a:sym typeface="+mn-ea"/>
            </a:endParaRPr>
          </a:p>
        </p:txBody>
      </p:sp>
      <p:graphicFrame>
        <p:nvGraphicFramePr>
          <p:cNvPr id="4" name="表格 3"/>
          <p:cNvGraphicFramePr/>
          <p:nvPr>
            <p:custDataLst>
              <p:tags r:id="rId1"/>
            </p:custDataLst>
            <p:extLst>
              <p:ext uri="{D42A27DB-BD31-4B8C-83A1-F6EECF244321}">
                <p14:modId xmlns:p14="http://schemas.microsoft.com/office/powerpoint/2010/main" val="4172381473"/>
              </p:ext>
            </p:extLst>
          </p:nvPr>
        </p:nvGraphicFramePr>
        <p:xfrm>
          <a:off x="1055440" y="1916832"/>
          <a:ext cx="10230547" cy="2870508"/>
        </p:xfrm>
        <a:graphic>
          <a:graphicData uri="http://schemas.openxmlformats.org/drawingml/2006/table">
            <a:tbl>
              <a:tblPr firstRow="1" bandRow="1">
                <a:tableStyleId>{5940675A-B579-460E-94D1-54222C63F5DA}</a:tableStyleId>
              </a:tblPr>
              <a:tblGrid>
                <a:gridCol w="3527249">
                  <a:extLst>
                    <a:ext uri="{9D8B030D-6E8A-4147-A177-3AD203B41FA5}">
                      <a16:colId xmlns:a16="http://schemas.microsoft.com/office/drawing/2014/main" val="20000"/>
                    </a:ext>
                  </a:extLst>
                </a:gridCol>
                <a:gridCol w="1944623">
                  <a:extLst>
                    <a:ext uri="{9D8B030D-6E8A-4147-A177-3AD203B41FA5}">
                      <a16:colId xmlns:a16="http://schemas.microsoft.com/office/drawing/2014/main" val="20001"/>
                    </a:ext>
                  </a:extLst>
                </a:gridCol>
                <a:gridCol w="2262800">
                  <a:extLst>
                    <a:ext uri="{9D8B030D-6E8A-4147-A177-3AD203B41FA5}">
                      <a16:colId xmlns:a16="http://schemas.microsoft.com/office/drawing/2014/main" val="20002"/>
                    </a:ext>
                  </a:extLst>
                </a:gridCol>
                <a:gridCol w="2495875">
                  <a:extLst>
                    <a:ext uri="{9D8B030D-6E8A-4147-A177-3AD203B41FA5}">
                      <a16:colId xmlns:a16="http://schemas.microsoft.com/office/drawing/2014/main" val="20003"/>
                    </a:ext>
                  </a:extLst>
                </a:gridCol>
              </a:tblGrid>
              <a:tr h="469156">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462701">
                <a:tc>
                  <a:txBody>
                    <a:bodyPr/>
                    <a:lstStyle/>
                    <a:p>
                      <a:pPr indent="0" algn="ctr">
                        <a:buNone/>
                      </a:pPr>
                      <a:r>
                        <a:rPr lang="en-US" sz="2400" b="1" dirty="0" err="1">
                          <a:latin typeface="+mn-ea"/>
                          <a:ea typeface="+mn-ea"/>
                          <a:cs typeface="宋体" panose="02010600030101010101" pitchFamily="2" charset="-122"/>
                        </a:rPr>
                        <a:t>息税前利润（</a:t>
                      </a:r>
                      <a:r>
                        <a:rPr lang="en-US" sz="2400" b="1" i="1" dirty="0" err="1">
                          <a:latin typeface="+mn-ea"/>
                          <a:ea typeface="+mn-ea"/>
                          <a:cs typeface="宋体" panose="02010600030101010101" pitchFamily="2" charset="-122"/>
                        </a:rPr>
                        <a:t>EBIT</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债务利息（</a:t>
                      </a:r>
                      <a:r>
                        <a:rPr lang="en-US" sz="2400" b="1" i="1" dirty="0" err="1">
                          <a:latin typeface="+mn-ea"/>
                          <a:ea typeface="+mn-ea"/>
                          <a:cs typeface="宋体" panose="02010600030101010101" pitchFamily="2" charset="-122"/>
                        </a:rPr>
                        <a:t>I</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税前利润</a:t>
                      </a:r>
                      <a:endParaRPr lang="en-US" sz="2400" b="1" dirty="0">
                        <a:latin typeface="+mn-ea"/>
                        <a:ea typeface="+mn-ea"/>
                        <a:cs typeface="宋体" panose="02010600030101010101" pitchFamily="2" charset="-122"/>
                      </a:endParaRPr>
                    </a:p>
                    <a:p>
                      <a:pPr indent="0" algn="ctr">
                        <a:buNone/>
                      </a:pPr>
                      <a:r>
                        <a:rPr lang="en-US" sz="2400" b="1" dirty="0" err="1">
                          <a:latin typeface="+mn-ea"/>
                          <a:ea typeface="+mn-ea"/>
                          <a:cs typeface="宋体" panose="02010600030101010101" pitchFamily="2" charset="-122"/>
                        </a:rPr>
                        <a:t>所得税</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T</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50 000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800 000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700 000</a:t>
                      </a:r>
                    </a:p>
                    <a:p>
                      <a:pPr indent="0" algn="ctr">
                        <a:buNone/>
                      </a:pPr>
                      <a:r>
                        <a:rPr lang="en-US" sz="2400" b="1" dirty="0">
                          <a:latin typeface="+mn-ea"/>
                          <a:ea typeface="+mn-ea"/>
                          <a:cs typeface="宋体" panose="02010600030101010101" pitchFamily="2" charset="-122"/>
                        </a:rPr>
                        <a:t>175 000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1 200 000</a:t>
                      </a:r>
                    </a:p>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69156">
                <a:tc>
                  <a:txBody>
                    <a:bodyPr/>
                    <a:lstStyle/>
                    <a:p>
                      <a:pPr indent="0" algn="ctr">
                        <a:buNone/>
                      </a:pPr>
                      <a:r>
                        <a:rPr lang="en-US" sz="2400" b="1">
                          <a:latin typeface="+mn-ea"/>
                          <a:ea typeface="+mn-ea"/>
                          <a:cs typeface="宋体" panose="02010600030101010101" pitchFamily="2" charset="-122"/>
                        </a:rPr>
                        <a:t>税后利润</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150 000</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  900 000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469156">
                <a:tc>
                  <a:txBody>
                    <a:bodyPr/>
                    <a:lstStyle/>
                    <a:p>
                      <a:pPr indent="0" algn="ctr">
                        <a:buNone/>
                      </a:pPr>
                      <a:r>
                        <a:rPr lang="en-US" sz="2400" b="1">
                          <a:latin typeface="+mn-ea"/>
                          <a:ea typeface="+mn-ea"/>
                          <a:cs typeface="宋体" panose="02010600030101010101" pitchFamily="2" charset="-122"/>
                        </a:rPr>
                        <a:t>普通股每股利润（</a:t>
                      </a:r>
                      <a:r>
                        <a:rPr lang="en-US" sz="2400" b="1" i="1">
                          <a:latin typeface="+mn-ea"/>
                          <a:ea typeface="+mn-ea"/>
                          <a:cs typeface="宋体" panose="02010600030101010101" pitchFamily="2" charset="-122"/>
                        </a:rPr>
                        <a:t>EPS</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9</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mc:AlternateContent xmlns:mc="http://schemas.openxmlformats.org/markup-compatibility/2006" xmlns:a14="http://schemas.microsoft.com/office/drawing/2010/main">
        <mc:Choice Requires="a14">
          <p:sp>
            <p:nvSpPr>
              <p:cNvPr id="13" name="矩形 12"/>
              <p:cNvSpPr/>
              <p:nvPr/>
            </p:nvSpPr>
            <p:spPr>
              <a:xfrm>
                <a:off x="1199456" y="5090581"/>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rgbClr val="000000"/>
                    </a:solidFill>
                    <a:latin typeface="+mn-ea"/>
                  </a:rPr>
                  <a:t>DFL</a:t>
                </a:r>
                <a:r>
                  <a:rPr lang="en-US" altLang="zh-CN" sz="2800" baseline="-25000" dirty="0">
                    <a:solidFill>
                      <a:srgbClr val="000000"/>
                    </a:solidFill>
                    <a:latin typeface="+mn-ea"/>
                  </a:rPr>
                  <a:t>2</a:t>
                </a:r>
                <a:r>
                  <a:rPr lang="en-US" altLang="zh-CN" sz="2800" dirty="0">
                    <a:solidFill>
                      <a:srgbClr val="000000"/>
                    </a:solidFill>
                    <a:latin typeface="+mn-ea"/>
                  </a:rPr>
                  <a:t>=</a:t>
                </a:r>
                <a14:m>
                  <m:oMath xmlns:m="http://schemas.openxmlformats.org/officeDocument/2006/math">
                    <m:f>
                      <m:fPr>
                        <m:ctrlPr>
                          <a:rPr lang="en-US" altLang="zh-CN" sz="2800" i="1">
                            <a:solidFill>
                              <a:srgbClr val="000000"/>
                            </a:solidFill>
                            <a:latin typeface="Cambria Math" panose="02040503050406030204" pitchFamily="18" charset="0"/>
                          </a:rPr>
                        </m:ctrlPr>
                      </m:fPr>
                      <m:num>
                        <m:r>
                          <a:rPr lang="en-US" altLang="zh-CN" sz="2800" b="1" i="1" smtClean="0">
                            <a:solidFill>
                              <a:srgbClr val="000000"/>
                            </a:solidFill>
                            <a:latin typeface="Cambria Math"/>
                          </a:rPr>
                          <m:t>𝟑𝟎𝟎𝟎𝟎𝟎</m:t>
                        </m:r>
                      </m:num>
                      <m:den>
                        <m:r>
                          <a:rPr lang="en-US" altLang="zh-CN" sz="2800" b="1" i="1" smtClean="0">
                            <a:solidFill>
                              <a:srgbClr val="000000"/>
                            </a:solidFill>
                            <a:latin typeface="Cambria Math"/>
                          </a:rPr>
                          <m:t>𝟑𝟎𝟎𝟎𝟎𝟎</m:t>
                        </m:r>
                        <m:r>
                          <a:rPr lang="en-US" altLang="zh-CN" sz="2800" b="1" i="1" smtClean="0">
                            <a:solidFill>
                              <a:srgbClr val="000000"/>
                            </a:solidFill>
                            <a:latin typeface="Cambria Math"/>
                          </a:rPr>
                          <m:t>−</m:t>
                        </m:r>
                        <m:r>
                          <a:rPr lang="en-US" altLang="zh-CN" sz="2800" b="1" i="1" smtClean="0">
                            <a:solidFill>
                              <a:srgbClr val="000000"/>
                            </a:solidFill>
                            <a:latin typeface="Cambria Math"/>
                          </a:rPr>
                          <m:t>𝟏𝟎𝟎𝟎𝟎𝟎</m:t>
                        </m:r>
                      </m:den>
                    </m:f>
                  </m:oMath>
                </a14:m>
                <a:r>
                  <a:rPr lang="en-US" altLang="zh-CN" sz="2800" dirty="0">
                    <a:solidFill>
                      <a:srgbClr val="000000"/>
                    </a:solidFill>
                    <a:latin typeface="+mn-ea"/>
                  </a:rPr>
                  <a:t>=1.5</a:t>
                </a:r>
                <a:endParaRPr lang="zh-CN" altLang="en-US" sz="2800" dirty="0"/>
              </a:p>
            </p:txBody>
          </p:sp>
        </mc:Choice>
        <mc:Fallback xmlns="">
          <p:sp>
            <p:nvSpPr>
              <p:cNvPr id="13" name="矩形 12"/>
              <p:cNvSpPr>
                <a:spLocks noRot="1" noChangeAspect="1" noMove="1" noResize="1" noEditPoints="1" noAdjustHandles="1" noChangeArrowheads="1" noChangeShapeType="1" noTextEdit="1"/>
              </p:cNvSpPr>
              <p:nvPr/>
            </p:nvSpPr>
            <p:spPr>
              <a:xfrm>
                <a:off x="1199456" y="5090581"/>
                <a:ext cx="5639660" cy="714683"/>
              </a:xfrm>
              <a:prstGeom prst="rect">
                <a:avLst/>
              </a:prstGeom>
              <a:blipFill rotWithShape="1">
                <a:blip r:embed="rId3"/>
                <a:stretch>
                  <a:fillRect l="-1081" b="-940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矩形 13"/>
              <p:cNvSpPr/>
              <p:nvPr/>
            </p:nvSpPr>
            <p:spPr>
              <a:xfrm>
                <a:off x="5447928" y="5706319"/>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rgbClr val="000000"/>
                    </a:solidFill>
                    <a:latin typeface="+mn-ea"/>
                  </a:rPr>
                  <a:t>DFL</a:t>
                </a:r>
                <a:r>
                  <a:rPr lang="en-US" altLang="zh-CN" sz="2800" baseline="-25000" dirty="0">
                    <a:solidFill>
                      <a:srgbClr val="000000"/>
                    </a:solidFill>
                    <a:latin typeface="+mn-ea"/>
                  </a:rPr>
                  <a:t>3</a:t>
                </a:r>
                <a:r>
                  <a:rPr lang="en-US" altLang="zh-CN" sz="2800" dirty="0">
                    <a:solidFill>
                      <a:srgbClr val="000000"/>
                    </a:solidFill>
                    <a:latin typeface="+mn-ea"/>
                  </a:rPr>
                  <a:t>=</a:t>
                </a:r>
                <a14:m>
                  <m:oMath xmlns:m="http://schemas.openxmlformats.org/officeDocument/2006/math">
                    <m:f>
                      <m:fPr>
                        <m:ctrlPr>
                          <a:rPr lang="en-US" altLang="zh-CN" sz="2800" i="1">
                            <a:solidFill>
                              <a:srgbClr val="000000"/>
                            </a:solidFill>
                            <a:latin typeface="Cambria Math" panose="02040503050406030204" pitchFamily="18" charset="0"/>
                          </a:rPr>
                        </m:ctrlPr>
                      </m:fPr>
                      <m:num>
                        <m:r>
                          <a:rPr lang="en-US" altLang="zh-CN" sz="2800" b="1" i="1" smtClean="0">
                            <a:solidFill>
                              <a:srgbClr val="000000"/>
                            </a:solidFill>
                            <a:latin typeface="Cambria Math"/>
                          </a:rPr>
                          <m:t>𝟖𝟎𝟎𝟎𝟎𝟎</m:t>
                        </m:r>
                      </m:num>
                      <m:den>
                        <m:r>
                          <a:rPr lang="en-US" altLang="zh-CN" sz="2800" b="1" i="1" smtClean="0">
                            <a:solidFill>
                              <a:srgbClr val="000000"/>
                            </a:solidFill>
                            <a:latin typeface="Cambria Math"/>
                          </a:rPr>
                          <m:t>𝟖𝟎𝟎𝟎𝟎𝟎</m:t>
                        </m:r>
                        <m:r>
                          <a:rPr lang="en-US" altLang="zh-CN" sz="2800" b="1" i="1" smtClean="0">
                            <a:solidFill>
                              <a:srgbClr val="000000"/>
                            </a:solidFill>
                            <a:latin typeface="Cambria Math"/>
                          </a:rPr>
                          <m:t>−</m:t>
                        </m:r>
                        <m:r>
                          <a:rPr lang="en-US" altLang="zh-CN" sz="2800" b="1" i="1" smtClean="0">
                            <a:solidFill>
                              <a:srgbClr val="000000"/>
                            </a:solidFill>
                            <a:latin typeface="Cambria Math"/>
                          </a:rPr>
                          <m:t>𝟏𝟎𝟎𝟎𝟎𝟎</m:t>
                        </m:r>
                      </m:den>
                    </m:f>
                  </m:oMath>
                </a14:m>
                <a:r>
                  <a:rPr lang="en-US" altLang="zh-CN" sz="2800" dirty="0">
                    <a:solidFill>
                      <a:srgbClr val="000000"/>
                    </a:solidFill>
                    <a:latin typeface="+mn-ea"/>
                  </a:rPr>
                  <a:t>=1.14</a:t>
                </a:r>
                <a:endParaRPr lang="zh-CN" altLang="en-US" sz="2800" dirty="0"/>
              </a:p>
            </p:txBody>
          </p:sp>
        </mc:Choice>
        <mc:Fallback xmlns="">
          <p:sp>
            <p:nvSpPr>
              <p:cNvPr id="14" name="矩形 13"/>
              <p:cNvSpPr>
                <a:spLocks noRot="1" noChangeAspect="1" noMove="1" noResize="1" noEditPoints="1" noAdjustHandles="1" noChangeArrowheads="1" noChangeShapeType="1" noTextEdit="1"/>
              </p:cNvSpPr>
              <p:nvPr/>
            </p:nvSpPr>
            <p:spPr>
              <a:xfrm>
                <a:off x="5447928" y="5706319"/>
                <a:ext cx="5639660" cy="714683"/>
              </a:xfrm>
              <a:prstGeom prst="rect">
                <a:avLst/>
              </a:prstGeom>
              <a:blipFill rotWithShape="1">
                <a:blip r:embed="rId4"/>
                <a:stretch>
                  <a:fillRect l="-1081" b="-940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87600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185065" y="1787112"/>
            <a:ext cx="6639127" cy="46026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a:solidFill>
                  <a:srgbClr val="000000"/>
                </a:solidFill>
                <a:latin typeface="+mn-ea"/>
              </a:rPr>
              <a:t>综合杠杆就是经营杠杆和财务杠杆的综合效应</a:t>
            </a:r>
          </a:p>
        </p:txBody>
      </p:sp>
      <p:sp>
        <p:nvSpPr>
          <p:cNvPr id="110" name="文本框 109"/>
          <p:cNvSpPr txBox="1"/>
          <p:nvPr/>
        </p:nvSpPr>
        <p:spPr>
          <a:xfrm>
            <a:off x="1039312" y="925616"/>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黑体" panose="02010609060101010101" charset="-122"/>
                <a:ea typeface="黑体" panose="02010609060101010101" charset="-122"/>
                <a:cs typeface="黑体" panose="02010609060101010101" charset="-122"/>
                <a:sym typeface="+mn-ea"/>
              </a:rPr>
              <a:t>步骤三</a:t>
            </a:r>
            <a:r>
              <a:rPr lang="en-US" sz="2400">
                <a:solidFill>
                  <a:schemeClr val="tx1"/>
                </a:solidFill>
                <a:latin typeface="黑体" panose="02010609060101010101" charset="-122"/>
                <a:ea typeface="黑体" panose="02010609060101010101" charset="-122"/>
                <a:cs typeface="黑体" panose="02010609060101010101" charset="-122"/>
                <a:sym typeface="+mn-ea"/>
              </a:rPr>
              <a:t>  </a:t>
            </a:r>
            <a:r>
              <a:rPr lang="zh-CN" sz="2400">
                <a:solidFill>
                  <a:schemeClr val="tx1"/>
                </a:solidFill>
                <a:latin typeface="黑体" panose="02010609060101010101" charset="-122"/>
                <a:ea typeface="黑体" panose="02010609060101010101" charset="-122"/>
                <a:cs typeface="黑体" panose="02010609060101010101" charset="-122"/>
                <a:sym typeface="+mn-ea"/>
              </a:rPr>
              <a:t>计算综合杠杆系数</a:t>
            </a:r>
          </a:p>
        </p:txBody>
      </p:sp>
      <p:pic>
        <p:nvPicPr>
          <p:cNvPr id="3" name="Picture 245" descr="06"/>
          <p:cNvPicPr>
            <a:picLocks noChangeAspect="1"/>
          </p:cNvPicPr>
          <p:nvPr/>
        </p:nvPicPr>
        <p:blipFill>
          <a:blip r:embed="rId2"/>
          <a:stretch>
            <a:fillRect/>
          </a:stretch>
        </p:blipFill>
        <p:spPr>
          <a:xfrm>
            <a:off x="2649565" y="2744470"/>
            <a:ext cx="6045987" cy="3207277"/>
          </a:xfrm>
          <a:prstGeom prst="rect">
            <a:avLst/>
          </a:prstGeom>
          <a:ln>
            <a:noFill/>
          </a:ln>
          <a:effectLst>
            <a:outerShdw blurRad="292100" dist="139700" dir="2700000" algn="tl" rotWithShape="0">
              <a:srgbClr val="333333">
                <a:alpha val="65000"/>
              </a:srgbClr>
            </a:outerShdw>
          </a:effectLst>
        </p:spPr>
      </p:pic>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3253411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361142" y="4981825"/>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185065" y="1787112"/>
            <a:ext cx="6711135" cy="46026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a:solidFill>
                  <a:srgbClr val="000000"/>
                </a:solidFill>
                <a:latin typeface="+mn-ea"/>
              </a:rPr>
              <a:t>综合杠杆就是经营杠杆和财务杠杆的综合效应</a:t>
            </a:r>
          </a:p>
        </p:txBody>
      </p:sp>
      <p:sp>
        <p:nvSpPr>
          <p:cNvPr id="110" name="文本框 109"/>
          <p:cNvSpPr txBox="1"/>
          <p:nvPr/>
        </p:nvSpPr>
        <p:spPr>
          <a:xfrm>
            <a:off x="1161248" y="1051317"/>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黑体" panose="02010609060101010101" charset="-122"/>
                <a:ea typeface="黑体" panose="02010609060101010101" charset="-122"/>
                <a:cs typeface="黑体" panose="02010609060101010101" charset="-122"/>
                <a:sym typeface="+mn-ea"/>
              </a:rPr>
              <a:t>步骤三</a:t>
            </a:r>
            <a:r>
              <a:rPr lang="en-US" sz="2400">
                <a:solidFill>
                  <a:schemeClr val="tx1"/>
                </a:solidFill>
                <a:latin typeface="黑体" panose="02010609060101010101" charset="-122"/>
                <a:ea typeface="黑体" panose="02010609060101010101" charset="-122"/>
                <a:cs typeface="黑体" panose="02010609060101010101" charset="-122"/>
                <a:sym typeface="+mn-ea"/>
              </a:rPr>
              <a:t>  </a:t>
            </a:r>
            <a:r>
              <a:rPr lang="zh-CN" sz="2400">
                <a:solidFill>
                  <a:schemeClr val="tx1"/>
                </a:solidFill>
                <a:latin typeface="黑体" panose="02010609060101010101" charset="-122"/>
                <a:ea typeface="黑体" panose="02010609060101010101" charset="-122"/>
                <a:cs typeface="黑体" panose="02010609060101010101" charset="-122"/>
                <a:sym typeface="+mn-ea"/>
              </a:rPr>
              <a:t>计算综合杠杆系数</a:t>
            </a:r>
          </a:p>
        </p:txBody>
      </p:sp>
      <p:sp>
        <p:nvSpPr>
          <p:cNvPr id="103" name="文本框 102"/>
          <p:cNvSpPr txBox="1"/>
          <p:nvPr/>
        </p:nvSpPr>
        <p:spPr>
          <a:xfrm>
            <a:off x="1801095" y="3013966"/>
            <a:ext cx="5080661" cy="460268"/>
          </a:xfrm>
          <a:prstGeom prst="rect">
            <a:avLst/>
          </a:prstGeom>
          <a:noFill/>
          <a:ln w="9525">
            <a:noFill/>
          </a:ln>
        </p:spPr>
        <p:txBody>
          <a:bodyPr>
            <a:spAutoFit/>
          </a:bodyPr>
          <a:lstStyle/>
          <a:p>
            <a:pPr marL="0" indent="0"/>
            <a:r>
              <a:rPr lang="zh-CN" sz="2400" b="1">
                <a:latin typeface="+mn-ea"/>
                <a:ea typeface="+mn-ea"/>
              </a:rPr>
              <a:t>（1）定义公式：　　</a:t>
            </a:r>
            <a:endParaRPr lang="zh-CN" altLang="en-US" sz="2400" b="1">
              <a:latin typeface="+mn-ea"/>
              <a:ea typeface="+mn-ea"/>
            </a:endParaRPr>
          </a:p>
        </p:txBody>
      </p:sp>
      <p:sp>
        <p:nvSpPr>
          <p:cNvPr id="104" name="文本框 103"/>
          <p:cNvSpPr txBox="1"/>
          <p:nvPr/>
        </p:nvSpPr>
        <p:spPr>
          <a:xfrm>
            <a:off x="6425132" y="3013966"/>
            <a:ext cx="5080661" cy="460268"/>
          </a:xfrm>
          <a:prstGeom prst="rect">
            <a:avLst/>
          </a:prstGeom>
          <a:noFill/>
          <a:ln w="9525">
            <a:noFill/>
          </a:ln>
        </p:spPr>
        <p:txBody>
          <a:bodyPr>
            <a:spAutoFit/>
          </a:bodyPr>
          <a:lstStyle/>
          <a:p>
            <a:pPr marL="0" indent="0"/>
            <a:r>
              <a:rPr lang="zh-CN" sz="2400" b="1">
                <a:latin typeface="+mn-ea"/>
                <a:ea typeface="+mn-ea"/>
              </a:rPr>
              <a:t>　　（2）简化公式：　　</a:t>
            </a:r>
            <a:endParaRPr lang="zh-CN" altLang="en-US" sz="2400" b="1">
              <a:latin typeface="+mn-ea"/>
              <a:ea typeface="+mn-ea"/>
            </a:endParaRPr>
          </a:p>
        </p:txBody>
      </p:sp>
      <p:pic>
        <p:nvPicPr>
          <p:cNvPr id="3" name="Picture 246" descr="07"/>
          <p:cNvPicPr>
            <a:picLocks noChangeAspect="1"/>
          </p:cNvPicPr>
          <p:nvPr/>
        </p:nvPicPr>
        <p:blipFill>
          <a:blip r:embed="rId2"/>
          <a:stretch>
            <a:fillRect/>
          </a:stretch>
        </p:blipFill>
        <p:spPr>
          <a:xfrm>
            <a:off x="1397501" y="3794200"/>
            <a:ext cx="3800970" cy="1740132"/>
          </a:xfrm>
          <a:prstGeom prst="rect">
            <a:avLst/>
          </a:prstGeom>
          <a:solidFill>
            <a:schemeClr val="accent2">
              <a:lumMod val="20000"/>
              <a:lumOff val="80000"/>
            </a:schemeClr>
          </a:solidFill>
          <a:ln w="9525">
            <a:noFill/>
          </a:ln>
        </p:spPr>
      </p:pic>
      <p:grpSp>
        <p:nvGrpSpPr>
          <p:cNvPr id="11" name="组合 10"/>
          <p:cNvGrpSpPr/>
          <p:nvPr/>
        </p:nvGrpSpPr>
        <p:grpSpPr>
          <a:xfrm>
            <a:off x="88149" y="49302"/>
            <a:ext cx="4279659" cy="613803"/>
            <a:chOff x="1271464" y="2420888"/>
            <a:chExt cx="449071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mc:AlternateContent xmlns:mc="http://schemas.openxmlformats.org/markup-compatibility/2006" xmlns:a14="http://schemas.microsoft.com/office/drawing/2010/main">
        <mc:Choice Requires="a14">
          <p:sp>
            <p:nvSpPr>
              <p:cNvPr id="14" name="文本框 102"/>
              <p:cNvSpPr txBox="1"/>
              <p:nvPr/>
            </p:nvSpPr>
            <p:spPr>
              <a:xfrm>
                <a:off x="5735960" y="3717031"/>
                <a:ext cx="4968552" cy="2633734"/>
              </a:xfrm>
              <a:prstGeom prst="rect">
                <a:avLst/>
              </a:prstGeom>
              <a:noFill/>
              <a:ln w="9525">
                <a:noFill/>
              </a:ln>
            </p:spPr>
            <p:txBody>
              <a:bodyPr wrap="square">
                <a:spAutoFit/>
              </a:bodyPr>
              <a:lstStyle/>
              <a:p>
                <a:pPr marL="0" indent="0">
                  <a:lnSpc>
                    <a:spcPct val="150000"/>
                  </a:lnSpc>
                </a:pPr>
                <a:r>
                  <a:rPr lang="en-US" altLang="zh-CN" sz="2400" dirty="0">
                    <a:latin typeface="+mn-ea"/>
                    <a:ea typeface="+mn-ea"/>
                  </a:rPr>
                  <a:t>   </a:t>
                </a:r>
                <a:r>
                  <a:rPr lang="zh-CN" sz="2400" dirty="0">
                    <a:latin typeface="+mn-ea"/>
                    <a:ea typeface="+mn-ea"/>
                  </a:rPr>
                  <a:t>D</a:t>
                </a:r>
                <a:r>
                  <a:rPr lang="en-US" altLang="zh-CN" sz="2400" dirty="0">
                    <a:latin typeface="+mn-ea"/>
                    <a:ea typeface="+mn-ea"/>
                  </a:rPr>
                  <a:t>T</a:t>
                </a:r>
                <a:r>
                  <a:rPr lang="zh-CN" sz="2400" dirty="0">
                    <a:latin typeface="+mn-ea"/>
                    <a:ea typeface="+mn-ea"/>
                  </a:rPr>
                  <a:t>L＝</a:t>
                </a:r>
                <a:r>
                  <a:rPr lang="en-US" altLang="zh-CN" sz="2400" dirty="0">
                    <a:latin typeface="+mn-ea"/>
                    <a:ea typeface="+mn-ea"/>
                  </a:rPr>
                  <a:t>DOL*DFL</a:t>
                </a:r>
              </a:p>
              <a:p>
                <a:pPr marL="0" indent="0">
                  <a:lnSpc>
                    <a:spcPct val="150000"/>
                  </a:lnSpc>
                </a:pPr>
                <a:r>
                  <a:rPr lang="en-US" altLang="zh-CN" sz="2400" dirty="0">
                    <a:latin typeface="+mn-ea"/>
                    <a:ea typeface="+mn-ea"/>
                  </a:rPr>
                  <a:t>          </a:t>
                </a:r>
                <a:r>
                  <a:rPr lang="zh-CN" sz="2400" dirty="0">
                    <a:latin typeface="+mn-ea"/>
                    <a:ea typeface="+mn-ea"/>
                  </a:rPr>
                  <a:t>＝</a:t>
                </a:r>
                <a14:m>
                  <m:oMath xmlns:m="http://schemas.openxmlformats.org/officeDocument/2006/math">
                    <m:f>
                      <m:fPr>
                        <m:ctrlPr>
                          <a:rPr lang="en-US" altLang="zh-CN" sz="2800" i="1" smtClean="0">
                            <a:latin typeface="Cambria Math" panose="02040503050406030204" pitchFamily="18" charset="0"/>
                            <a:ea typeface="+mn-ea"/>
                          </a:rPr>
                        </m:ctrlPr>
                      </m:fPr>
                      <m:num>
                        <m:r>
                          <a:rPr lang="en-US" altLang="zh-CN" sz="2800" b="1" i="1" smtClean="0">
                            <a:latin typeface="Cambria Math"/>
                            <a:ea typeface="+mn-ea"/>
                          </a:rPr>
                          <m:t>𝑬𝑩𝑰𝑻</m:t>
                        </m:r>
                        <m:r>
                          <a:rPr lang="en-US" altLang="zh-CN" sz="2800" b="1" i="1" smtClean="0">
                            <a:latin typeface="Cambria Math"/>
                            <a:ea typeface="+mn-ea"/>
                          </a:rPr>
                          <m:t>+</m:t>
                        </m:r>
                        <m:r>
                          <a:rPr lang="en-US" altLang="zh-CN" sz="2800" b="1" i="1" smtClean="0">
                            <a:latin typeface="Cambria Math"/>
                            <a:ea typeface="+mn-ea"/>
                          </a:rPr>
                          <m:t>𝑭</m:t>
                        </m:r>
                      </m:num>
                      <m:den>
                        <m:r>
                          <a:rPr lang="en-US" altLang="zh-CN" sz="2800" b="1" i="1" smtClean="0">
                            <a:latin typeface="Cambria Math"/>
                            <a:ea typeface="+mn-ea"/>
                          </a:rPr>
                          <m:t>𝑬𝑩𝑰𝑻</m:t>
                        </m:r>
                      </m:den>
                    </m:f>
                  </m:oMath>
                </a14:m>
                <a:r>
                  <a:rPr lang="en-US" altLang="zh-CN" sz="2800" dirty="0">
                    <a:latin typeface="+mn-ea"/>
                    <a:ea typeface="+mn-ea"/>
                  </a:rPr>
                  <a:t>*</a:t>
                </a:r>
                <a:r>
                  <a:rPr lang="en-US" altLang="zh-CN" sz="2800" dirty="0">
                    <a:latin typeface="+mn-ea"/>
                    <a:sym typeface="+mn-ea"/>
                  </a:rPr>
                  <a:t>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i="1">
                            <a:latin typeface="Cambria Math"/>
                            <a:sym typeface="+mn-ea"/>
                          </a:rPr>
                          <m:t>𝑬𝑩𝑰𝑻</m:t>
                        </m:r>
                      </m:num>
                      <m:den>
                        <m:r>
                          <a:rPr lang="en-US" altLang="zh-CN" sz="2800" i="1">
                            <a:latin typeface="Cambria Math"/>
                            <a:sym typeface="+mn-ea"/>
                          </a:rPr>
                          <m:t>𝑬𝑩𝑰𝑻</m:t>
                        </m:r>
                        <m:r>
                          <a:rPr lang="en-US" altLang="zh-CN" sz="2800" i="1">
                            <a:latin typeface="Cambria Math"/>
                            <a:sym typeface="+mn-ea"/>
                          </a:rPr>
                          <m:t>−</m:t>
                        </m:r>
                        <m:r>
                          <a:rPr lang="en-US" altLang="zh-CN" sz="2800" i="1">
                            <a:latin typeface="Cambria Math"/>
                            <a:sym typeface="+mn-ea"/>
                          </a:rPr>
                          <m:t>𝑰</m:t>
                        </m:r>
                      </m:den>
                    </m:f>
                  </m:oMath>
                </a14:m>
                <a:endParaRPr lang="en-US" altLang="zh-CN" sz="2800" i="1" dirty="0">
                  <a:latin typeface="Cambria Math"/>
                  <a:sym typeface="+mn-ea"/>
                </a:endParaRPr>
              </a:p>
              <a:p>
                <a:pPr marL="0" indent="0">
                  <a:lnSpc>
                    <a:spcPct val="150000"/>
                  </a:lnSpc>
                </a:pPr>
                <a:r>
                  <a:rPr lang="en-US" altLang="zh-CN" sz="3200" dirty="0">
                    <a:latin typeface="+mn-ea"/>
                    <a:ea typeface="+mn-ea"/>
                  </a:rPr>
                  <a:t>        =</a:t>
                </a:r>
                <a14:m>
                  <m:oMath xmlns:m="http://schemas.openxmlformats.org/officeDocument/2006/math">
                    <m:f>
                      <m:fPr>
                        <m:ctrlPr>
                          <a:rPr lang="en-US" altLang="zh-CN" sz="3200" i="1" smtClean="0">
                            <a:latin typeface="Cambria Math" panose="02040503050406030204" pitchFamily="18" charset="0"/>
                            <a:ea typeface="+mn-ea"/>
                          </a:rPr>
                        </m:ctrlPr>
                      </m:fPr>
                      <m:num>
                        <m:r>
                          <a:rPr lang="en-US" altLang="zh-CN" sz="3200" b="1" i="1" smtClean="0">
                            <a:latin typeface="Cambria Math"/>
                            <a:ea typeface="+mn-ea"/>
                          </a:rPr>
                          <m:t>𝑬𝑩𝑰𝑻</m:t>
                        </m:r>
                        <m:r>
                          <a:rPr lang="en-US" altLang="zh-CN" sz="3200" b="1" i="1" smtClean="0">
                            <a:latin typeface="Cambria Math"/>
                            <a:ea typeface="+mn-ea"/>
                          </a:rPr>
                          <m:t>+</m:t>
                        </m:r>
                        <m:r>
                          <a:rPr lang="en-US" altLang="zh-CN" sz="3200" b="1" i="1" smtClean="0">
                            <a:latin typeface="Cambria Math"/>
                            <a:ea typeface="+mn-ea"/>
                          </a:rPr>
                          <m:t>𝑭</m:t>
                        </m:r>
                      </m:num>
                      <m:den>
                        <m:r>
                          <a:rPr lang="en-US" altLang="zh-CN" sz="3200" b="1" i="1" smtClean="0">
                            <a:latin typeface="Cambria Math"/>
                            <a:ea typeface="+mn-ea"/>
                          </a:rPr>
                          <m:t>𝑬𝑩𝑰𝑻</m:t>
                        </m:r>
                        <m:r>
                          <a:rPr lang="en-US" altLang="zh-CN" sz="3200" b="1" i="1" smtClean="0">
                            <a:latin typeface="Cambria Math"/>
                            <a:ea typeface="+mn-ea"/>
                          </a:rPr>
                          <m:t>−</m:t>
                        </m:r>
                        <m:r>
                          <a:rPr lang="en-US" altLang="zh-CN" sz="3200" b="1" i="1" smtClean="0">
                            <a:latin typeface="Cambria Math"/>
                            <a:ea typeface="+mn-ea"/>
                          </a:rPr>
                          <m:t>𝑰</m:t>
                        </m:r>
                      </m:den>
                    </m:f>
                  </m:oMath>
                </a14:m>
                <a:r>
                  <a:rPr lang="en-US" altLang="zh-CN" sz="3200" dirty="0">
                    <a:latin typeface="+mn-ea"/>
                    <a:ea typeface="+mn-ea"/>
                  </a:rPr>
                  <a:t>  </a:t>
                </a:r>
                <a:r>
                  <a:rPr lang="zh-CN" sz="3200" dirty="0">
                    <a:latin typeface="+mn-ea"/>
                    <a:ea typeface="+mn-ea"/>
                  </a:rPr>
                  <a:t>　</a:t>
                </a:r>
                <a:r>
                  <a:rPr lang="zh-CN" sz="2400" dirty="0">
                    <a:latin typeface="+mn-ea"/>
                    <a:ea typeface="+mn-ea"/>
                  </a:rPr>
                  <a:t>　</a:t>
                </a:r>
              </a:p>
            </p:txBody>
          </p:sp>
        </mc:Choice>
        <mc:Fallback xmlns="">
          <p:sp>
            <p:nvSpPr>
              <p:cNvPr id="14" name="文本框 102"/>
              <p:cNvSpPr txBox="1">
                <a:spLocks noRot="1" noChangeAspect="1" noMove="1" noResize="1" noEditPoints="1" noAdjustHandles="1" noChangeArrowheads="1" noChangeShapeType="1" noTextEdit="1"/>
              </p:cNvSpPr>
              <p:nvPr/>
            </p:nvSpPr>
            <p:spPr>
              <a:xfrm>
                <a:off x="5735960" y="3717031"/>
                <a:ext cx="4968552" cy="2633734"/>
              </a:xfrm>
              <a:prstGeom prst="rect">
                <a:avLst/>
              </a:prstGeom>
              <a:blipFill rotWithShape="1">
                <a:blip r:embed="rId3"/>
                <a:stretch>
                  <a:fillRect/>
                </a:stretch>
              </a:blipFill>
              <a:ln w="9525">
                <a:noFill/>
              </a:ln>
            </p:spPr>
            <p:txBody>
              <a:bodyPr/>
              <a:lstStyle/>
              <a:p>
                <a:r>
                  <a:rPr lang="zh-CN" altLang="en-US">
                    <a:noFill/>
                  </a:rPr>
                  <a:t> </a:t>
                </a:r>
              </a:p>
            </p:txBody>
          </p:sp>
        </mc:Fallback>
      </mc:AlternateContent>
    </p:spTree>
    <p:extLst>
      <p:ext uri="{BB962C8B-B14F-4D97-AF65-F5344CB8AC3E}">
        <p14:creationId xmlns:p14="http://schemas.microsoft.com/office/powerpoint/2010/main" val="2694898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322407"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097111"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sp>
        <p:nvSpPr>
          <p:cNvPr id="2" name="文本框 1"/>
          <p:cNvSpPr txBox="1"/>
          <p:nvPr/>
        </p:nvSpPr>
        <p:spPr>
          <a:xfrm>
            <a:off x="3488833" y="920221"/>
            <a:ext cx="5677836" cy="615553"/>
          </a:xfrm>
          <a:prstGeom prst="rect">
            <a:avLst/>
          </a:prstGeom>
          <a:noFill/>
        </p:spPr>
        <p:txBody>
          <a:bodyPr wrap="none" lIns="0" tIns="0" rIns="0" bIns="0" rtlCol="0" anchor="t">
            <a:spAutoFit/>
          </a:bodyPr>
          <a:lstStyle/>
          <a:p>
            <a:pPr marL="0" indent="0"/>
            <a:endParaRPr lang="zh-CN" sz="2000" b="1" dirty="0">
              <a:latin typeface="+mn-ea"/>
              <a:ea typeface="+mn-ea"/>
              <a:sym typeface="+mn-ea"/>
            </a:endParaRPr>
          </a:p>
          <a:p>
            <a:pPr marL="0" indent="0"/>
            <a:r>
              <a:rPr lang="zh-CN" sz="2000" b="1" dirty="0">
                <a:latin typeface="+mn-ea"/>
                <a:ea typeface="+mn-ea"/>
                <a:sym typeface="+mn-ea"/>
              </a:rPr>
              <a:t>威盛公司连续三年的息税前利润、普通股每股利润</a:t>
            </a:r>
            <a:endParaRPr lang="zh-CN" altLang="en-US" sz="2000" b="1" dirty="0">
              <a:latin typeface="+mn-ea"/>
              <a:ea typeface="+mn-ea"/>
              <a:sym typeface="+mn-ea"/>
            </a:endParaRPr>
          </a:p>
        </p:txBody>
      </p:sp>
      <p:sp>
        <p:nvSpPr>
          <p:cNvPr id="157" name="文本框 156"/>
          <p:cNvSpPr txBox="1"/>
          <p:nvPr/>
        </p:nvSpPr>
        <p:spPr>
          <a:xfrm>
            <a:off x="983432" y="5147388"/>
            <a:ext cx="10194982" cy="119860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dirty="0">
                <a:solidFill>
                  <a:schemeClr val="tx1"/>
                </a:solidFill>
                <a:latin typeface="+mn-ea"/>
                <a:sym typeface="+mn-ea"/>
              </a:rPr>
              <a:t>仍按上述资料（</a:t>
            </a:r>
            <a:r>
              <a:rPr lang="en-US" altLang="zh-CN" sz="2400" b="1" dirty="0">
                <a:solidFill>
                  <a:schemeClr val="tx1"/>
                </a:solidFill>
                <a:latin typeface="+mn-ea"/>
                <a:sym typeface="+mn-ea"/>
              </a:rPr>
              <a:t>1</a:t>
            </a:r>
            <a:r>
              <a:rPr lang="zh-CN" altLang="en-US" sz="2400" b="1" dirty="0">
                <a:solidFill>
                  <a:schemeClr val="tx1"/>
                </a:solidFill>
                <a:latin typeface="+mn-ea"/>
                <a:sym typeface="+mn-ea"/>
              </a:rPr>
              <a:t>）</a:t>
            </a:r>
            <a:r>
              <a:rPr lang="zh-CN" sz="2400" b="1" dirty="0">
                <a:solidFill>
                  <a:schemeClr val="tx1"/>
                </a:solidFill>
                <a:latin typeface="+mn-ea"/>
                <a:sym typeface="+mn-ea"/>
              </a:rPr>
              <a:t>根据第一年、第二年、第三年数据运用定义公式计算第</a:t>
            </a:r>
            <a:r>
              <a:rPr lang="zh-CN" sz="2400" b="1" dirty="0">
                <a:solidFill>
                  <a:schemeClr val="tx2"/>
                </a:solidFill>
                <a:latin typeface="+mn-ea"/>
                <a:sym typeface="+mn-ea"/>
              </a:rPr>
              <a:t>二年</a:t>
            </a:r>
            <a:r>
              <a:rPr lang="zh-CN" sz="2400" b="1" dirty="0">
                <a:solidFill>
                  <a:schemeClr val="tx1"/>
                </a:solidFill>
                <a:latin typeface="+mn-ea"/>
                <a:sym typeface="+mn-ea"/>
              </a:rPr>
              <a:t>、第三年综合杠杆系数；（</a:t>
            </a:r>
            <a:r>
              <a:rPr lang="en-US" altLang="zh-CN" sz="2400" b="1" dirty="0">
                <a:solidFill>
                  <a:schemeClr val="tx1"/>
                </a:solidFill>
                <a:latin typeface="+mn-ea"/>
                <a:sym typeface="+mn-ea"/>
              </a:rPr>
              <a:t>2</a:t>
            </a:r>
            <a:r>
              <a:rPr lang="zh-CN" altLang="en-US" sz="2400" b="1" dirty="0">
                <a:solidFill>
                  <a:schemeClr val="tx1"/>
                </a:solidFill>
                <a:latin typeface="+mn-ea"/>
                <a:sym typeface="+mn-ea"/>
              </a:rPr>
              <a:t>）</a:t>
            </a:r>
            <a:r>
              <a:rPr lang="zh-CN" sz="2400" b="1" dirty="0">
                <a:solidFill>
                  <a:schemeClr val="tx1"/>
                </a:solidFill>
                <a:latin typeface="+mn-ea"/>
                <a:sym typeface="+mn-ea"/>
              </a:rPr>
              <a:t>根据第一年、第二年、第三年数据运用预测公式分别计算第二年、</a:t>
            </a:r>
            <a:r>
              <a:rPr lang="zh-CN" sz="2400" b="1" dirty="0">
                <a:solidFill>
                  <a:schemeClr val="tx2"/>
                </a:solidFill>
                <a:latin typeface="+mn-ea"/>
                <a:sym typeface="+mn-ea"/>
              </a:rPr>
              <a:t>第三年</a:t>
            </a:r>
            <a:r>
              <a:rPr lang="zh-CN" sz="2400" b="1" dirty="0">
                <a:solidFill>
                  <a:schemeClr val="tx1"/>
                </a:solidFill>
                <a:latin typeface="+mn-ea"/>
                <a:sym typeface="+mn-ea"/>
              </a:rPr>
              <a:t>及第四年的综合杠杆系数。</a:t>
            </a:r>
            <a:endParaRPr lang="zh-CN" altLang="en-US" sz="2400" b="1" dirty="0">
              <a:solidFill>
                <a:schemeClr val="tx1"/>
              </a:solidFill>
              <a:latin typeface="+mn-ea"/>
              <a:sym typeface="+mn-ea"/>
            </a:endParaRPr>
          </a:p>
        </p:txBody>
      </p:sp>
      <p:graphicFrame>
        <p:nvGraphicFramePr>
          <p:cNvPr id="4" name="表格 3"/>
          <p:cNvGraphicFramePr/>
          <p:nvPr>
            <p:custDataLst>
              <p:tags r:id="rId1"/>
            </p:custDataLst>
            <p:extLst>
              <p:ext uri="{D42A27DB-BD31-4B8C-83A1-F6EECF244321}">
                <p14:modId xmlns:p14="http://schemas.microsoft.com/office/powerpoint/2010/main" val="3394092259"/>
              </p:ext>
            </p:extLst>
          </p:nvPr>
        </p:nvGraphicFramePr>
        <p:xfrm>
          <a:off x="983432" y="1704900"/>
          <a:ext cx="10230547" cy="3236268"/>
        </p:xfrm>
        <a:graphic>
          <a:graphicData uri="http://schemas.openxmlformats.org/drawingml/2006/table">
            <a:tbl>
              <a:tblPr firstRow="1" bandRow="1">
                <a:tableStyleId>{5940675A-B579-460E-94D1-54222C63F5DA}</a:tableStyleId>
              </a:tblPr>
              <a:tblGrid>
                <a:gridCol w="3527249">
                  <a:extLst>
                    <a:ext uri="{9D8B030D-6E8A-4147-A177-3AD203B41FA5}">
                      <a16:colId xmlns:a16="http://schemas.microsoft.com/office/drawing/2014/main" val="20000"/>
                    </a:ext>
                  </a:extLst>
                </a:gridCol>
                <a:gridCol w="1944623">
                  <a:extLst>
                    <a:ext uri="{9D8B030D-6E8A-4147-A177-3AD203B41FA5}">
                      <a16:colId xmlns:a16="http://schemas.microsoft.com/office/drawing/2014/main" val="20001"/>
                    </a:ext>
                  </a:extLst>
                </a:gridCol>
                <a:gridCol w="2262800">
                  <a:extLst>
                    <a:ext uri="{9D8B030D-6E8A-4147-A177-3AD203B41FA5}">
                      <a16:colId xmlns:a16="http://schemas.microsoft.com/office/drawing/2014/main" val="20002"/>
                    </a:ext>
                  </a:extLst>
                </a:gridCol>
                <a:gridCol w="2495875">
                  <a:extLst>
                    <a:ext uri="{9D8B030D-6E8A-4147-A177-3AD203B41FA5}">
                      <a16:colId xmlns:a16="http://schemas.microsoft.com/office/drawing/2014/main" val="20003"/>
                    </a:ext>
                  </a:extLst>
                </a:gridCol>
              </a:tblGrid>
              <a:tr h="469156">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462701">
                <a:tc>
                  <a:txBody>
                    <a:bodyPr/>
                    <a:lstStyle/>
                    <a:p>
                      <a:pPr indent="0" algn="ctr">
                        <a:buNone/>
                      </a:pPr>
                      <a:r>
                        <a:rPr lang="zh-CN" altLang="en-US" sz="2400" b="1" dirty="0">
                          <a:latin typeface="+mn-ea"/>
                          <a:ea typeface="+mn-ea"/>
                          <a:cs typeface="宋体" panose="02010600030101010101" pitchFamily="2" charset="-122"/>
                        </a:rPr>
                        <a:t>固定成本</a:t>
                      </a:r>
                      <a:endParaRPr lang="en-US" sz="2400" b="1" dirty="0">
                        <a:latin typeface="+mn-ea"/>
                        <a:ea typeface="+mn-ea"/>
                        <a:cs typeface="宋体" panose="02010600030101010101" pitchFamily="2" charset="-122"/>
                      </a:endParaRPr>
                    </a:p>
                    <a:p>
                      <a:pPr indent="0" algn="ctr">
                        <a:buNone/>
                      </a:pPr>
                      <a:r>
                        <a:rPr lang="en-US" sz="2400" b="1" dirty="0" err="1">
                          <a:latin typeface="+mn-ea"/>
                          <a:ea typeface="+mn-ea"/>
                          <a:cs typeface="宋体" panose="02010600030101010101" pitchFamily="2" charset="-122"/>
                        </a:rPr>
                        <a:t>息税前利润（</a:t>
                      </a:r>
                      <a:r>
                        <a:rPr lang="en-US" sz="2400" b="1" i="1" dirty="0" err="1">
                          <a:latin typeface="+mn-ea"/>
                          <a:ea typeface="+mn-ea"/>
                          <a:cs typeface="宋体" panose="02010600030101010101" pitchFamily="2" charset="-122"/>
                        </a:rPr>
                        <a:t>EBIT</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债务利息（</a:t>
                      </a:r>
                      <a:r>
                        <a:rPr lang="en-US" sz="2400" b="1" i="1" dirty="0" err="1">
                          <a:latin typeface="+mn-ea"/>
                          <a:ea typeface="+mn-ea"/>
                          <a:cs typeface="宋体" panose="02010600030101010101" pitchFamily="2" charset="-122"/>
                        </a:rPr>
                        <a:t>I</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税前利润</a:t>
                      </a:r>
                      <a:endParaRPr lang="en-US" sz="2400" b="1" dirty="0">
                        <a:latin typeface="+mn-ea"/>
                        <a:ea typeface="+mn-ea"/>
                        <a:cs typeface="宋体" panose="02010600030101010101" pitchFamily="2" charset="-122"/>
                      </a:endParaRPr>
                    </a:p>
                    <a:p>
                      <a:pPr indent="0" algn="ctr">
                        <a:buNone/>
                      </a:pPr>
                      <a:r>
                        <a:rPr lang="en-US" sz="2400" b="1" dirty="0" err="1">
                          <a:latin typeface="+mn-ea"/>
                          <a:ea typeface="+mn-ea"/>
                          <a:cs typeface="宋体" panose="02010600030101010101" pitchFamily="2" charset="-122"/>
                        </a:rPr>
                        <a:t>所得税</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T</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50 000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800 000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700 000</a:t>
                      </a:r>
                    </a:p>
                    <a:p>
                      <a:pPr indent="0" algn="ctr">
                        <a:buNone/>
                      </a:pPr>
                      <a:r>
                        <a:rPr lang="en-US" sz="2400" b="1" dirty="0">
                          <a:latin typeface="+mn-ea"/>
                          <a:ea typeface="+mn-ea"/>
                          <a:cs typeface="宋体" panose="02010600030101010101" pitchFamily="2" charset="-122"/>
                        </a:rPr>
                        <a:t>175 000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200 000</a:t>
                      </a:r>
                    </a:p>
                    <a:p>
                      <a:pPr indent="0" algn="ctr">
                        <a:buNone/>
                      </a:pPr>
                      <a:r>
                        <a:rPr lang="en-US" sz="2400" b="1" dirty="0">
                          <a:latin typeface="+mn-ea"/>
                          <a:ea typeface="+mn-ea"/>
                          <a:cs typeface="宋体" panose="02010600030101010101" pitchFamily="2" charset="-122"/>
                        </a:rPr>
                        <a:t>1 300 000</a:t>
                      </a:r>
                    </a:p>
                    <a:p>
                      <a:pPr indent="0" algn="ctr">
                        <a:buNone/>
                      </a:pPr>
                      <a:r>
                        <a:rPr lang="en-US" sz="2400" b="1" dirty="0">
                          <a:latin typeface="+mn-ea"/>
                          <a:ea typeface="+mn-ea"/>
                          <a:cs typeface="宋体" panose="02010600030101010101" pitchFamily="2" charset="-122"/>
                        </a:rPr>
                        <a:t>100 000</a:t>
                      </a:r>
                    </a:p>
                    <a:p>
                      <a:pPr indent="0" algn="ctr">
                        <a:buNone/>
                      </a:pPr>
                      <a:r>
                        <a:rPr lang="en-US" sz="2400" b="1" dirty="0">
                          <a:latin typeface="+mn-ea"/>
                          <a:ea typeface="+mn-ea"/>
                          <a:cs typeface="宋体" panose="02010600030101010101" pitchFamily="2" charset="-122"/>
                        </a:rPr>
                        <a:t>1 200 000</a:t>
                      </a:r>
                    </a:p>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69156">
                <a:tc>
                  <a:txBody>
                    <a:bodyPr/>
                    <a:lstStyle/>
                    <a:p>
                      <a:pPr indent="0" algn="ctr">
                        <a:buNone/>
                      </a:pPr>
                      <a:r>
                        <a:rPr lang="en-US" sz="2400" b="1">
                          <a:latin typeface="+mn-ea"/>
                          <a:ea typeface="+mn-ea"/>
                          <a:cs typeface="宋体" panose="02010600030101010101" pitchFamily="2" charset="-122"/>
                        </a:rPr>
                        <a:t>税后利润</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  900 000</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469156">
                <a:tc>
                  <a:txBody>
                    <a:bodyPr/>
                    <a:lstStyle/>
                    <a:p>
                      <a:pPr indent="0" algn="ctr">
                        <a:buNone/>
                      </a:pPr>
                      <a:r>
                        <a:rPr lang="en-US" sz="2400" b="1">
                          <a:latin typeface="+mn-ea"/>
                          <a:ea typeface="+mn-ea"/>
                          <a:cs typeface="宋体" panose="02010600030101010101" pitchFamily="2" charset="-122"/>
                        </a:rPr>
                        <a:t>普通股每股利润（</a:t>
                      </a:r>
                      <a:r>
                        <a:rPr lang="en-US" sz="2400" b="1" i="1">
                          <a:latin typeface="+mn-ea"/>
                          <a:ea typeface="+mn-ea"/>
                          <a:cs typeface="宋体" panose="02010600030101010101" pitchFamily="2" charset="-122"/>
                        </a:rPr>
                        <a:t>EPS</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5.25</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9</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471370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5510895" y="5338930"/>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pic>
        <p:nvPicPr>
          <p:cNvPr id="2" name="对象 199"/>
          <p:cNvPicPr>
            <a:picLocks noChangeAspect="1"/>
          </p:cNvPicPr>
          <p:nvPr/>
        </p:nvPicPr>
        <p:blipFill>
          <a:blip r:embed="rId2"/>
          <a:stretch>
            <a:fillRect/>
          </a:stretch>
        </p:blipFill>
        <p:spPr>
          <a:xfrm>
            <a:off x="2780709" y="1427150"/>
            <a:ext cx="5855462" cy="1688074"/>
          </a:xfrm>
          <a:prstGeom prst="rect">
            <a:avLst/>
          </a:prstGeom>
          <a:solidFill>
            <a:schemeClr val="accent2">
              <a:lumMod val="20000"/>
              <a:lumOff val="80000"/>
            </a:schemeClr>
          </a:solidFill>
          <a:ln w="9525">
            <a:noFill/>
          </a:ln>
        </p:spPr>
      </p:pic>
      <p:pic>
        <p:nvPicPr>
          <p:cNvPr id="3" name="对象 196"/>
          <p:cNvPicPr>
            <a:picLocks noChangeAspect="1"/>
          </p:cNvPicPr>
          <p:nvPr/>
        </p:nvPicPr>
        <p:blipFill>
          <a:blip r:embed="rId3"/>
          <a:stretch>
            <a:fillRect/>
          </a:stretch>
        </p:blipFill>
        <p:spPr>
          <a:xfrm>
            <a:off x="2856919" y="3452966"/>
            <a:ext cx="5713839" cy="1886148"/>
          </a:xfrm>
          <a:prstGeom prst="rect">
            <a:avLst/>
          </a:prstGeom>
          <a:solidFill>
            <a:schemeClr val="accent2">
              <a:lumMod val="20000"/>
              <a:lumOff val="80000"/>
            </a:schemeClr>
          </a:solidFill>
          <a:ln w="9525">
            <a:noFill/>
          </a:ln>
        </p:spPr>
      </p:pic>
      <p:pic>
        <p:nvPicPr>
          <p:cNvPr id="6" name="图片 5"/>
          <p:cNvPicPr/>
          <p:nvPr/>
        </p:nvPicPr>
        <p:blipFill>
          <a:blip r:embed="rId4"/>
          <a:stretch>
            <a:fillRect/>
          </a:stretch>
        </p:blipFill>
        <p:spPr>
          <a:xfrm>
            <a:off x="5301669" y="3494866"/>
            <a:ext cx="114315" cy="220929"/>
          </a:xfrm>
          <a:prstGeom prst="rect">
            <a:avLst/>
          </a:prstGeom>
          <a:noFill/>
          <a:ln w="9525">
            <a:noFill/>
          </a:ln>
        </p:spPr>
      </p:pic>
      <p:sp>
        <p:nvSpPr>
          <p:cNvPr id="9" name="文本框 8"/>
          <p:cNvSpPr txBox="1"/>
          <p:nvPr/>
        </p:nvSpPr>
        <p:spPr>
          <a:xfrm>
            <a:off x="911424" y="1436901"/>
            <a:ext cx="103455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dirty="0">
                <a:solidFill>
                  <a:srgbClr val="000000"/>
                </a:solidFill>
                <a:latin typeface="+mn-ea"/>
              </a:rPr>
              <a:t>（</a:t>
            </a:r>
            <a:r>
              <a:rPr lang="en-US" altLang="zh-CN" sz="2400" b="1" dirty="0">
                <a:solidFill>
                  <a:srgbClr val="000000"/>
                </a:solidFill>
                <a:latin typeface="+mn-ea"/>
              </a:rPr>
              <a:t>1</a:t>
            </a:r>
            <a:r>
              <a:rPr lang="zh-CN" altLang="en-US" sz="2400" b="1" dirty="0">
                <a:solidFill>
                  <a:srgbClr val="000000"/>
                </a:solidFill>
                <a:latin typeface="+mn-ea"/>
              </a:rPr>
              <a:t>）</a:t>
            </a:r>
          </a:p>
        </p:txBody>
      </p:sp>
      <p:grpSp>
        <p:nvGrpSpPr>
          <p:cNvPr id="14" name="组合 13"/>
          <p:cNvGrpSpPr/>
          <p:nvPr/>
        </p:nvGrpSpPr>
        <p:grpSpPr>
          <a:xfrm>
            <a:off x="88149" y="49302"/>
            <a:ext cx="4279659" cy="613803"/>
            <a:chOff x="1271464" y="2420888"/>
            <a:chExt cx="4490718" cy="613803"/>
          </a:xfrm>
        </p:grpSpPr>
        <p:sp>
          <p:nvSpPr>
            <p:cNvPr id="1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15"/>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2033765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4" name="文本框 3"/>
          <p:cNvSpPr txBox="1"/>
          <p:nvPr/>
        </p:nvSpPr>
        <p:spPr>
          <a:xfrm>
            <a:off x="4799857" y="1703993"/>
            <a:ext cx="6650684" cy="393338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gn="l">
              <a:lnSpc>
                <a:spcPct val="130000"/>
              </a:lnSpc>
            </a:pPr>
            <a:r>
              <a:rPr lang="en-US" altLang="zh-CN" sz="2400" b="1" dirty="0">
                <a:solidFill>
                  <a:schemeClr val="tx1"/>
                </a:solidFill>
                <a:latin typeface="+mn-ea"/>
                <a:sym typeface="+mn-ea"/>
              </a:rPr>
              <a:t>       </a:t>
            </a:r>
            <a:r>
              <a:rPr lang="zh-CN" sz="2400" b="1" dirty="0">
                <a:solidFill>
                  <a:schemeClr val="tx1"/>
                </a:solidFill>
                <a:latin typeface="+mn-ea"/>
                <a:sym typeface="+mn-ea"/>
              </a:rPr>
              <a:t>威盛公司的股东老王在股东大上对公司本年度的财务数据表达了自己的看法，他认为公司在财务数据指标的计算上存在问题，</a:t>
            </a:r>
            <a:r>
              <a:rPr lang="zh-CN" altLang="en-US" sz="2400" b="1" dirty="0">
                <a:solidFill>
                  <a:schemeClr val="tx1"/>
                </a:solidFill>
                <a:latin typeface="+mn-ea"/>
                <a:sym typeface="+mn-ea"/>
              </a:rPr>
              <a:t>因</a:t>
            </a:r>
            <a:r>
              <a:rPr lang="zh-CN" sz="2400" b="1" dirty="0">
                <a:solidFill>
                  <a:schemeClr val="tx1"/>
                </a:solidFill>
                <a:latin typeface="+mn-ea"/>
                <a:sym typeface="+mn-ea"/>
              </a:rPr>
              <a:t>进口国家的政治动荡因素影响，公司的出口业务下降，引起息税前利润同比下降</a:t>
            </a:r>
            <a:r>
              <a:rPr lang="zh-CN" sz="2400" b="1" dirty="0">
                <a:solidFill>
                  <a:schemeClr val="tx1"/>
                </a:solidFill>
                <a:latin typeface="+mn-ea"/>
                <a:cs typeface="Times New Roman" panose="02020603050405020304" pitchFamily="18" charset="0"/>
                <a:sym typeface="+mn-ea"/>
              </a:rPr>
              <a:t>30%，而每股利润却下降了45%。为什么普通股每股利润会比息税前利润下降的幅度更大呢？</a:t>
            </a:r>
            <a:endParaRPr lang="zh-CN" sz="2400" b="1" dirty="0">
              <a:solidFill>
                <a:schemeClr val="tx1"/>
              </a:solidFill>
              <a:latin typeface="+mn-ea"/>
              <a:sym typeface="+mn-ea"/>
            </a:endParaRPr>
          </a:p>
          <a:p>
            <a:pPr marL="0" indent="0" algn="l">
              <a:lnSpc>
                <a:spcPct val="130000"/>
              </a:lnSpc>
            </a:pPr>
            <a:r>
              <a:rPr lang="en-US" altLang="zh-CN" sz="2400" b="1" dirty="0">
                <a:solidFill>
                  <a:schemeClr val="tx1"/>
                </a:solidFill>
                <a:latin typeface="+mn-ea"/>
                <a:sym typeface="+mn-ea"/>
              </a:rPr>
              <a:t>       </a:t>
            </a:r>
            <a:r>
              <a:rPr lang="zh-CN" sz="2400" b="1" dirty="0">
                <a:solidFill>
                  <a:schemeClr val="tx1"/>
                </a:solidFill>
                <a:latin typeface="+mn-ea"/>
                <a:sym typeface="+mn-ea"/>
              </a:rPr>
              <a:t>请你说明理由。</a:t>
            </a:r>
            <a:endParaRPr lang="zh-CN" sz="2400" b="1" dirty="0">
              <a:solidFill>
                <a:schemeClr val="tx1"/>
              </a:solidFill>
              <a:latin typeface="+mn-ea"/>
            </a:endParaRPr>
          </a:p>
        </p:txBody>
      </p:sp>
      <p:sp>
        <p:nvSpPr>
          <p:cNvPr id="3" name="文本框 2"/>
          <p:cNvSpPr txBox="1"/>
          <p:nvPr/>
        </p:nvSpPr>
        <p:spPr>
          <a:xfrm>
            <a:off x="7308531" y="1106549"/>
            <a:ext cx="1816203" cy="369332"/>
          </a:xfrm>
          <a:prstGeom prst="rect">
            <a:avLst/>
          </a:prstGeom>
          <a:noFill/>
        </p:spPr>
        <p:txBody>
          <a:bodyPr wrap="none" lIns="0" tIns="0" rIns="0" bIns="0" rtlCol="0" anchor="t">
            <a:spAutoFit/>
          </a:bodyPr>
          <a:lstStyle/>
          <a:p>
            <a:pPr marL="0" indent="266700"/>
            <a:r>
              <a:rPr lang="zh-CN" sz="2400" b="1">
                <a:latin typeface="+mn-ea"/>
                <a:ea typeface="+mn-ea"/>
                <a:sym typeface="+mn-ea"/>
              </a:rPr>
              <a:t>任务描述：</a:t>
            </a:r>
            <a:endParaRPr lang="zh-CN" altLang="en-US" sz="2400" b="1" dirty="0">
              <a:latin typeface="+mn-ea"/>
              <a:ea typeface="+mn-ea"/>
              <a:sym typeface="+mn-ea"/>
            </a:endParaRPr>
          </a:p>
        </p:txBody>
      </p:sp>
      <p:pic>
        <p:nvPicPr>
          <p:cNvPr id="2" name="图片 1" descr="df7513d3ee80b444915da9ecde4c3a27"/>
          <p:cNvPicPr>
            <a:picLocks noChangeAspect="1"/>
          </p:cNvPicPr>
          <p:nvPr/>
        </p:nvPicPr>
        <p:blipFill>
          <a:blip r:embed="rId2"/>
          <a:stretch>
            <a:fillRect/>
          </a:stretch>
        </p:blipFill>
        <p:spPr>
          <a:xfrm>
            <a:off x="839416" y="3386045"/>
            <a:ext cx="3701897" cy="2204210"/>
          </a:xfrm>
          <a:prstGeom prst="rect">
            <a:avLst/>
          </a:prstGeom>
        </p:spPr>
      </p:pic>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327403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2242696" y="5892014"/>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pic>
        <p:nvPicPr>
          <p:cNvPr id="6" name="图片 5"/>
          <p:cNvPicPr/>
          <p:nvPr/>
        </p:nvPicPr>
        <p:blipFill>
          <a:blip r:embed="rId2"/>
          <a:stretch>
            <a:fillRect/>
          </a:stretch>
        </p:blipFill>
        <p:spPr>
          <a:xfrm>
            <a:off x="2033470" y="4047950"/>
            <a:ext cx="114315" cy="220929"/>
          </a:xfrm>
          <a:prstGeom prst="rect">
            <a:avLst/>
          </a:prstGeom>
          <a:noFill/>
          <a:ln w="9525">
            <a:noFill/>
          </a:ln>
        </p:spPr>
      </p:pic>
      <p:sp>
        <p:nvSpPr>
          <p:cNvPr id="9" name="文本框 8"/>
          <p:cNvSpPr txBox="1"/>
          <p:nvPr/>
        </p:nvSpPr>
        <p:spPr>
          <a:xfrm>
            <a:off x="1012577" y="1847423"/>
            <a:ext cx="103455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dirty="0">
                <a:solidFill>
                  <a:srgbClr val="000000"/>
                </a:solidFill>
                <a:latin typeface="+mn-ea"/>
              </a:rPr>
              <a:t>（</a:t>
            </a:r>
            <a:r>
              <a:rPr lang="en-US" altLang="zh-CN" sz="2400" b="1" dirty="0">
                <a:solidFill>
                  <a:srgbClr val="000000"/>
                </a:solidFill>
                <a:latin typeface="+mn-ea"/>
              </a:rPr>
              <a:t>2</a:t>
            </a:r>
            <a:r>
              <a:rPr lang="zh-CN" altLang="en-US" sz="2400" b="1" dirty="0">
                <a:solidFill>
                  <a:srgbClr val="000000"/>
                </a:solidFill>
                <a:latin typeface="+mn-ea"/>
              </a:rPr>
              <a:t>）</a:t>
            </a:r>
          </a:p>
        </p:txBody>
      </p:sp>
      <p:grpSp>
        <p:nvGrpSpPr>
          <p:cNvPr id="11" name="组合 10"/>
          <p:cNvGrpSpPr/>
          <p:nvPr/>
        </p:nvGrpSpPr>
        <p:grpSpPr>
          <a:xfrm>
            <a:off x="88149" y="49302"/>
            <a:ext cx="4279659" cy="613803"/>
            <a:chOff x="1271464" y="2420888"/>
            <a:chExt cx="449071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mc:AlternateContent xmlns:mc="http://schemas.openxmlformats.org/markup-compatibility/2006" xmlns:a14="http://schemas.microsoft.com/office/drawing/2010/main">
        <mc:Choice Requires="a14">
          <p:sp>
            <p:nvSpPr>
              <p:cNvPr id="14" name="矩形 13"/>
              <p:cNvSpPr/>
              <p:nvPr/>
            </p:nvSpPr>
            <p:spPr>
              <a:xfrm>
                <a:off x="3290182" y="1847422"/>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rgbClr val="000000"/>
                    </a:solidFill>
                    <a:latin typeface="+mn-ea"/>
                  </a:rPr>
                  <a:t>DTL</a:t>
                </a:r>
                <a:r>
                  <a:rPr lang="en-US" altLang="zh-CN" sz="2800" baseline="-25000" dirty="0">
                    <a:solidFill>
                      <a:srgbClr val="000000"/>
                    </a:solidFill>
                    <a:latin typeface="+mn-ea"/>
                  </a:rPr>
                  <a:t>2</a:t>
                </a:r>
                <a:r>
                  <a:rPr lang="en-US" altLang="zh-CN" sz="2800" dirty="0">
                    <a:solidFill>
                      <a:srgbClr val="000000"/>
                    </a:solidFill>
                    <a:latin typeface="+mn-ea"/>
                  </a:rPr>
                  <a:t>=</a:t>
                </a:r>
                <a14:m>
                  <m:oMath xmlns:m="http://schemas.openxmlformats.org/officeDocument/2006/math">
                    <m:f>
                      <m:fPr>
                        <m:ctrlPr>
                          <a:rPr lang="en-US" altLang="zh-CN" sz="2800" i="1">
                            <a:solidFill>
                              <a:srgbClr val="000000"/>
                            </a:solidFill>
                            <a:latin typeface="Cambria Math" panose="02040503050406030204" pitchFamily="18" charset="0"/>
                          </a:rPr>
                        </m:ctrlPr>
                      </m:fPr>
                      <m:num>
                        <m:r>
                          <a:rPr lang="en-US" altLang="zh-CN" sz="2800" b="1" i="1" smtClean="0">
                            <a:solidFill>
                              <a:srgbClr val="000000"/>
                            </a:solidFill>
                            <a:latin typeface="Cambria Math"/>
                          </a:rPr>
                          <m:t>𝟓𝟎𝟎𝟎𝟎𝟎</m:t>
                        </m:r>
                      </m:num>
                      <m:den>
                        <m:r>
                          <a:rPr lang="en-US" altLang="zh-CN" sz="2800" b="1" i="1" smtClean="0">
                            <a:solidFill>
                              <a:srgbClr val="000000"/>
                            </a:solidFill>
                            <a:latin typeface="Cambria Math"/>
                          </a:rPr>
                          <m:t>𝟑𝟎𝟎𝟎𝟎𝟎</m:t>
                        </m:r>
                        <m:r>
                          <a:rPr lang="en-US" altLang="zh-CN" sz="2800" b="1" i="1" smtClean="0">
                            <a:solidFill>
                              <a:srgbClr val="000000"/>
                            </a:solidFill>
                            <a:latin typeface="Cambria Math"/>
                          </a:rPr>
                          <m:t>−</m:t>
                        </m:r>
                        <m:r>
                          <a:rPr lang="en-US" altLang="zh-CN" sz="2800" b="1" i="1" smtClean="0">
                            <a:solidFill>
                              <a:srgbClr val="000000"/>
                            </a:solidFill>
                            <a:latin typeface="Cambria Math"/>
                          </a:rPr>
                          <m:t>𝟏𝟎𝟎𝟎𝟎𝟎</m:t>
                        </m:r>
                      </m:den>
                    </m:f>
                  </m:oMath>
                </a14:m>
                <a:r>
                  <a:rPr lang="en-US" altLang="zh-CN" sz="2800" dirty="0">
                    <a:solidFill>
                      <a:srgbClr val="000000"/>
                    </a:solidFill>
                    <a:latin typeface="+mn-ea"/>
                  </a:rPr>
                  <a:t>=2.5</a:t>
                </a:r>
                <a:endParaRPr lang="zh-CN" altLang="en-US" sz="2800" dirty="0"/>
              </a:p>
            </p:txBody>
          </p:sp>
        </mc:Choice>
        <mc:Fallback xmlns="">
          <p:sp>
            <p:nvSpPr>
              <p:cNvPr id="14" name="矩形 13"/>
              <p:cNvSpPr>
                <a:spLocks noRot="1" noChangeAspect="1" noMove="1" noResize="1" noEditPoints="1" noAdjustHandles="1" noChangeArrowheads="1" noChangeShapeType="1" noTextEdit="1"/>
              </p:cNvSpPr>
              <p:nvPr/>
            </p:nvSpPr>
            <p:spPr>
              <a:xfrm>
                <a:off x="3290182" y="1847422"/>
                <a:ext cx="5639660" cy="714683"/>
              </a:xfrm>
              <a:prstGeom prst="rect">
                <a:avLst/>
              </a:prstGeom>
              <a:blipFill rotWithShape="1">
                <a:blip r:embed="rId3"/>
                <a:stretch>
                  <a:fillRect l="-1081" b="-1025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矩形 14"/>
              <p:cNvSpPr/>
              <p:nvPr/>
            </p:nvSpPr>
            <p:spPr>
              <a:xfrm>
                <a:off x="4010102" y="3206769"/>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chemeClr val="tx2"/>
                    </a:solidFill>
                    <a:latin typeface="+mn-ea"/>
                  </a:rPr>
                  <a:t>DTL</a:t>
                </a:r>
                <a:r>
                  <a:rPr lang="en-US" altLang="zh-CN" sz="2800" baseline="-25000" dirty="0">
                    <a:solidFill>
                      <a:schemeClr val="tx2"/>
                    </a:solidFill>
                    <a:latin typeface="+mn-ea"/>
                  </a:rPr>
                  <a:t>3</a:t>
                </a:r>
                <a:r>
                  <a:rPr lang="en-US" altLang="zh-CN" sz="2800" dirty="0">
                    <a:solidFill>
                      <a:schemeClr val="tx2"/>
                    </a:solidFill>
                    <a:latin typeface="+mn-ea"/>
                  </a:rPr>
                  <a:t>=</a:t>
                </a:r>
                <a14:m>
                  <m:oMath xmlns:m="http://schemas.openxmlformats.org/officeDocument/2006/math">
                    <m:f>
                      <m:fPr>
                        <m:ctrlPr>
                          <a:rPr lang="en-US" altLang="zh-CN" sz="2800" i="1">
                            <a:solidFill>
                              <a:schemeClr val="tx2"/>
                            </a:solidFill>
                            <a:latin typeface="Cambria Math" panose="02040503050406030204" pitchFamily="18" charset="0"/>
                          </a:rPr>
                        </m:ctrlPr>
                      </m:fPr>
                      <m:num>
                        <m:r>
                          <a:rPr lang="en-US" altLang="zh-CN" sz="2800" b="1" i="1" smtClean="0">
                            <a:solidFill>
                              <a:schemeClr val="tx2"/>
                            </a:solidFill>
                            <a:latin typeface="Cambria Math"/>
                          </a:rPr>
                          <m:t>𝟏𝟎𝟎𝟎𝟎𝟎𝟎</m:t>
                        </m:r>
                      </m:num>
                      <m:den>
                        <m:r>
                          <a:rPr lang="en-US" altLang="zh-CN" sz="2800" b="1" i="1" smtClean="0">
                            <a:solidFill>
                              <a:schemeClr val="tx2"/>
                            </a:solidFill>
                            <a:latin typeface="Cambria Math"/>
                          </a:rPr>
                          <m:t>𝟖𝟎𝟎𝟎𝟎𝟎</m:t>
                        </m:r>
                        <m:r>
                          <a:rPr lang="en-US" altLang="zh-CN" sz="2800" b="1" i="1" smtClean="0">
                            <a:solidFill>
                              <a:schemeClr val="tx2"/>
                            </a:solidFill>
                            <a:latin typeface="Cambria Math"/>
                          </a:rPr>
                          <m:t>−</m:t>
                        </m:r>
                        <m:r>
                          <a:rPr lang="en-US" altLang="zh-CN" sz="2800" b="1" i="1" smtClean="0">
                            <a:solidFill>
                              <a:schemeClr val="tx2"/>
                            </a:solidFill>
                            <a:latin typeface="Cambria Math"/>
                          </a:rPr>
                          <m:t>𝟏𝟎𝟎𝟎𝟎𝟎</m:t>
                        </m:r>
                      </m:den>
                    </m:f>
                  </m:oMath>
                </a14:m>
                <a:r>
                  <a:rPr lang="en-US" altLang="zh-CN" sz="2800" dirty="0">
                    <a:solidFill>
                      <a:schemeClr val="tx2"/>
                    </a:solidFill>
                    <a:latin typeface="+mn-ea"/>
                  </a:rPr>
                  <a:t>=1.4286</a:t>
                </a:r>
                <a:endParaRPr lang="zh-CN" altLang="en-US" sz="2800" dirty="0">
                  <a:solidFill>
                    <a:schemeClr val="tx2"/>
                  </a:solidFill>
                </a:endParaRPr>
              </a:p>
            </p:txBody>
          </p:sp>
        </mc:Choice>
        <mc:Fallback xmlns="">
          <p:sp>
            <p:nvSpPr>
              <p:cNvPr id="15" name="矩形 14"/>
              <p:cNvSpPr>
                <a:spLocks noRot="1" noChangeAspect="1" noMove="1" noResize="1" noEditPoints="1" noAdjustHandles="1" noChangeArrowheads="1" noChangeShapeType="1" noTextEdit="1"/>
              </p:cNvSpPr>
              <p:nvPr/>
            </p:nvSpPr>
            <p:spPr>
              <a:xfrm>
                <a:off x="4010102" y="3206769"/>
                <a:ext cx="5639660" cy="714683"/>
              </a:xfrm>
              <a:prstGeom prst="rect">
                <a:avLst/>
              </a:prstGeom>
              <a:blipFill rotWithShape="1">
                <a:blip r:embed="rId4"/>
                <a:stretch>
                  <a:fillRect l="-1081" b="-940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矩形 15"/>
              <p:cNvSpPr/>
              <p:nvPr/>
            </p:nvSpPr>
            <p:spPr>
              <a:xfrm>
                <a:off x="4769496" y="4576324"/>
                <a:ext cx="5639660" cy="714683"/>
              </a:xfrm>
              <a:prstGeom prst="rect">
                <a:avLst/>
              </a:prstGeom>
            </p:spPr>
            <p:txBody>
              <a:bodyPr wrap="square">
                <a:spAutoFit/>
              </a:bodyPr>
              <a:lstStyle/>
              <a:p>
                <a:r>
                  <a:rPr lang="en-US" altLang="zh-CN" dirty="0">
                    <a:solidFill>
                      <a:srgbClr val="000000"/>
                    </a:solidFill>
                    <a:latin typeface="+mn-ea"/>
                  </a:rPr>
                  <a:t> </a:t>
                </a:r>
                <a:r>
                  <a:rPr lang="en-US" altLang="zh-CN" sz="2800" dirty="0">
                    <a:solidFill>
                      <a:srgbClr val="000000"/>
                    </a:solidFill>
                    <a:latin typeface="+mn-ea"/>
                  </a:rPr>
                  <a:t>DTL</a:t>
                </a:r>
                <a:r>
                  <a:rPr lang="en-US" altLang="zh-CN" sz="2800" baseline="-25000" dirty="0">
                    <a:solidFill>
                      <a:srgbClr val="000000"/>
                    </a:solidFill>
                    <a:latin typeface="+mn-ea"/>
                  </a:rPr>
                  <a:t>4</a:t>
                </a:r>
                <a:r>
                  <a:rPr lang="en-US" altLang="zh-CN" sz="2800" dirty="0">
                    <a:solidFill>
                      <a:srgbClr val="000000"/>
                    </a:solidFill>
                    <a:latin typeface="+mn-ea"/>
                  </a:rPr>
                  <a:t>=</a:t>
                </a:r>
                <a14:m>
                  <m:oMath xmlns:m="http://schemas.openxmlformats.org/officeDocument/2006/math">
                    <m:f>
                      <m:fPr>
                        <m:ctrlPr>
                          <a:rPr lang="en-US" altLang="zh-CN" sz="2800" i="1">
                            <a:solidFill>
                              <a:srgbClr val="000000"/>
                            </a:solidFill>
                            <a:latin typeface="Cambria Math" panose="02040503050406030204" pitchFamily="18" charset="0"/>
                          </a:rPr>
                        </m:ctrlPr>
                      </m:fPr>
                      <m:num>
                        <m:r>
                          <a:rPr lang="en-US" altLang="zh-CN" sz="2800" b="1" i="1" smtClean="0">
                            <a:solidFill>
                              <a:srgbClr val="000000"/>
                            </a:solidFill>
                            <a:latin typeface="Cambria Math"/>
                          </a:rPr>
                          <m:t>𝟏𝟓𝟎𝟎𝟎𝟎𝟎</m:t>
                        </m:r>
                      </m:num>
                      <m:den>
                        <m:r>
                          <a:rPr lang="en-US" altLang="zh-CN" sz="2800" b="1" i="1" smtClean="0">
                            <a:solidFill>
                              <a:srgbClr val="000000"/>
                            </a:solidFill>
                            <a:latin typeface="Cambria Math"/>
                          </a:rPr>
                          <m:t>𝟏𝟑𝟎𝟎𝟎𝟎𝟎</m:t>
                        </m:r>
                        <m:r>
                          <a:rPr lang="en-US" altLang="zh-CN" sz="2800" b="1" i="1" smtClean="0">
                            <a:solidFill>
                              <a:srgbClr val="000000"/>
                            </a:solidFill>
                            <a:latin typeface="Cambria Math"/>
                          </a:rPr>
                          <m:t>−</m:t>
                        </m:r>
                        <m:r>
                          <a:rPr lang="en-US" altLang="zh-CN" sz="2800" b="1" i="1" smtClean="0">
                            <a:solidFill>
                              <a:srgbClr val="000000"/>
                            </a:solidFill>
                            <a:latin typeface="Cambria Math"/>
                          </a:rPr>
                          <m:t>𝟏𝟎𝟎𝟎𝟎𝟎</m:t>
                        </m:r>
                      </m:den>
                    </m:f>
                  </m:oMath>
                </a14:m>
                <a:r>
                  <a:rPr lang="en-US" altLang="zh-CN" sz="2800" dirty="0">
                    <a:solidFill>
                      <a:srgbClr val="000000"/>
                    </a:solidFill>
                    <a:latin typeface="+mn-ea"/>
                  </a:rPr>
                  <a:t>=1.25</a:t>
                </a:r>
                <a:endParaRPr lang="zh-CN" altLang="en-US" sz="2800" dirty="0"/>
              </a:p>
            </p:txBody>
          </p:sp>
        </mc:Choice>
        <mc:Fallback xmlns="">
          <p:sp>
            <p:nvSpPr>
              <p:cNvPr id="16" name="矩形 15"/>
              <p:cNvSpPr>
                <a:spLocks noRot="1" noChangeAspect="1" noMove="1" noResize="1" noEditPoints="1" noAdjustHandles="1" noChangeArrowheads="1" noChangeShapeType="1" noTextEdit="1"/>
              </p:cNvSpPr>
              <p:nvPr/>
            </p:nvSpPr>
            <p:spPr>
              <a:xfrm>
                <a:off x="4769496" y="4576324"/>
                <a:ext cx="5639660" cy="714683"/>
              </a:xfrm>
              <a:prstGeom prst="rect">
                <a:avLst/>
              </a:prstGeom>
              <a:blipFill rotWithShape="1">
                <a:blip r:embed="rId5"/>
                <a:stretch>
                  <a:fillRect l="-972" b="-1025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94987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pic>
        <p:nvPicPr>
          <p:cNvPr id="6" name="图片 5"/>
          <p:cNvPicPr/>
          <p:nvPr/>
        </p:nvPicPr>
        <p:blipFill>
          <a:blip r:embed="rId2"/>
          <a:stretch>
            <a:fillRect/>
          </a:stretch>
        </p:blipFill>
        <p:spPr>
          <a:xfrm>
            <a:off x="4332451" y="3367895"/>
            <a:ext cx="114315" cy="220929"/>
          </a:xfrm>
          <a:prstGeom prst="rect">
            <a:avLst/>
          </a:prstGeom>
          <a:noFill/>
          <a:ln w="9525">
            <a:noFill/>
          </a:ln>
        </p:spPr>
      </p:pic>
      <p:sp>
        <p:nvSpPr>
          <p:cNvPr id="9" name="文本框 8"/>
          <p:cNvSpPr txBox="1"/>
          <p:nvPr/>
        </p:nvSpPr>
        <p:spPr>
          <a:xfrm>
            <a:off x="839416" y="1847423"/>
            <a:ext cx="103455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b="1" dirty="0">
                <a:solidFill>
                  <a:srgbClr val="000000"/>
                </a:solidFill>
                <a:latin typeface="+mn-ea"/>
              </a:rPr>
              <a:t>（</a:t>
            </a:r>
            <a:r>
              <a:rPr lang="en-US" altLang="zh-CN" sz="2400" b="1" dirty="0">
                <a:solidFill>
                  <a:srgbClr val="000000"/>
                </a:solidFill>
                <a:latin typeface="+mn-ea"/>
              </a:rPr>
              <a:t>3</a:t>
            </a:r>
            <a:r>
              <a:rPr lang="zh-CN" altLang="en-US" sz="2400" b="1" dirty="0">
                <a:solidFill>
                  <a:srgbClr val="000000"/>
                </a:solidFill>
                <a:latin typeface="+mn-ea"/>
              </a:rPr>
              <a:t>）</a:t>
            </a:r>
          </a:p>
        </p:txBody>
      </p:sp>
      <p:grpSp>
        <p:nvGrpSpPr>
          <p:cNvPr id="14" name="组合 13"/>
          <p:cNvGrpSpPr/>
          <p:nvPr/>
        </p:nvGrpSpPr>
        <p:grpSpPr>
          <a:xfrm>
            <a:off x="88149" y="49302"/>
            <a:ext cx="4279659" cy="613803"/>
            <a:chOff x="1271464" y="2420888"/>
            <a:chExt cx="4490718" cy="613803"/>
          </a:xfrm>
        </p:grpSpPr>
        <p:sp>
          <p:nvSpPr>
            <p:cNvPr id="1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15"/>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0" name="矩形 9"/>
          <p:cNvSpPr/>
          <p:nvPr/>
        </p:nvSpPr>
        <p:spPr>
          <a:xfrm>
            <a:off x="2783632" y="2420888"/>
            <a:ext cx="4894673" cy="652486"/>
          </a:xfrm>
          <a:prstGeom prst="rect">
            <a:avLst/>
          </a:prstGeom>
        </p:spPr>
        <p:txBody>
          <a:bodyPr wrap="none">
            <a:spAutoFit/>
          </a:bodyPr>
          <a:lstStyle/>
          <a:p>
            <a:pPr>
              <a:lnSpc>
                <a:spcPct val="130000"/>
              </a:lnSpc>
            </a:pPr>
            <a:r>
              <a:rPr lang="en-US" altLang="zh-CN" sz="2800" dirty="0">
                <a:latin typeface="+mn-ea"/>
              </a:rPr>
              <a:t>DTL</a:t>
            </a:r>
            <a:r>
              <a:rPr lang="en-US" altLang="zh-CN" sz="2800" baseline="-25000" dirty="0">
                <a:latin typeface="+mn-ea"/>
              </a:rPr>
              <a:t>2</a:t>
            </a:r>
            <a:r>
              <a:rPr lang="en-US" altLang="zh-CN" sz="2800" dirty="0">
                <a:latin typeface="+mn-ea"/>
              </a:rPr>
              <a:t>=</a:t>
            </a:r>
            <a:r>
              <a:rPr lang="zh-CN" altLang="zh-CN" sz="2800" dirty="0">
                <a:latin typeface="+mn-ea"/>
              </a:rPr>
              <a:t>1</a:t>
            </a:r>
            <a:r>
              <a:rPr lang="en-US" altLang="zh-CN" sz="2800" dirty="0">
                <a:latin typeface="+mn-ea"/>
              </a:rPr>
              <a:t>.6667</a:t>
            </a:r>
            <a:r>
              <a:rPr lang="zh-CN" altLang="zh-CN" sz="2800" dirty="0">
                <a:latin typeface="+mn-ea"/>
              </a:rPr>
              <a:t>×</a:t>
            </a:r>
            <a:r>
              <a:rPr lang="en-US" altLang="zh-CN" sz="2800" dirty="0">
                <a:latin typeface="+mn-ea"/>
              </a:rPr>
              <a:t>1.4999</a:t>
            </a:r>
            <a:r>
              <a:rPr lang="zh-CN" altLang="en-US" sz="2800" dirty="0">
                <a:latin typeface="+mn-ea"/>
              </a:rPr>
              <a:t>≈</a:t>
            </a:r>
            <a:r>
              <a:rPr lang="en-US" altLang="zh-CN" sz="2800" dirty="0">
                <a:latin typeface="+mn-ea"/>
              </a:rPr>
              <a:t>2.5</a:t>
            </a:r>
          </a:p>
        </p:txBody>
      </p:sp>
      <p:sp>
        <p:nvSpPr>
          <p:cNvPr id="17" name="矩形 16"/>
          <p:cNvSpPr/>
          <p:nvPr/>
        </p:nvSpPr>
        <p:spPr>
          <a:xfrm>
            <a:off x="2818197" y="3460021"/>
            <a:ext cx="5115888" cy="652486"/>
          </a:xfrm>
          <a:prstGeom prst="rect">
            <a:avLst/>
          </a:prstGeom>
        </p:spPr>
        <p:txBody>
          <a:bodyPr wrap="none">
            <a:spAutoFit/>
          </a:bodyPr>
          <a:lstStyle/>
          <a:p>
            <a:pPr>
              <a:lnSpc>
                <a:spcPct val="130000"/>
              </a:lnSpc>
            </a:pPr>
            <a:r>
              <a:rPr lang="en-US" altLang="zh-CN" sz="2800" dirty="0">
                <a:latin typeface="+mn-ea"/>
              </a:rPr>
              <a:t>DTL</a:t>
            </a:r>
            <a:r>
              <a:rPr lang="en-US" altLang="zh-CN" sz="2800" baseline="-25000" dirty="0">
                <a:latin typeface="+mn-ea"/>
              </a:rPr>
              <a:t>3</a:t>
            </a:r>
            <a:r>
              <a:rPr lang="en-US" altLang="zh-CN" sz="2800" dirty="0">
                <a:latin typeface="+mn-ea"/>
              </a:rPr>
              <a:t>=</a:t>
            </a:r>
            <a:r>
              <a:rPr lang="zh-CN" altLang="zh-CN" sz="2800" dirty="0">
                <a:latin typeface="+mn-ea"/>
              </a:rPr>
              <a:t>1</a:t>
            </a:r>
            <a:r>
              <a:rPr lang="en-US" altLang="zh-CN" sz="2800" dirty="0">
                <a:latin typeface="+mn-ea"/>
              </a:rPr>
              <a:t>.25</a:t>
            </a:r>
            <a:r>
              <a:rPr lang="zh-CN" altLang="zh-CN" sz="2800" dirty="0">
                <a:latin typeface="+mn-ea"/>
              </a:rPr>
              <a:t>×</a:t>
            </a:r>
            <a:r>
              <a:rPr lang="en-US" altLang="zh-CN" sz="2800" dirty="0">
                <a:latin typeface="+mn-ea"/>
              </a:rPr>
              <a:t>1.1429</a:t>
            </a:r>
            <a:r>
              <a:rPr lang="zh-CN" altLang="en-US" sz="2800" dirty="0">
                <a:latin typeface="+mn-ea"/>
              </a:rPr>
              <a:t>≈</a:t>
            </a:r>
            <a:r>
              <a:rPr lang="en-US" altLang="zh-CN" sz="2800" dirty="0">
                <a:latin typeface="+mn-ea"/>
              </a:rPr>
              <a:t>1.4286</a:t>
            </a:r>
          </a:p>
        </p:txBody>
      </p:sp>
    </p:spTree>
    <p:extLst>
      <p:ext uri="{BB962C8B-B14F-4D97-AF65-F5344CB8AC3E}">
        <p14:creationId xmlns:p14="http://schemas.microsoft.com/office/powerpoint/2010/main" val="3614697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pic>
        <p:nvPicPr>
          <p:cNvPr id="2" name="Picture 248" descr="09"/>
          <p:cNvPicPr>
            <a:picLocks noChangeAspect="1"/>
          </p:cNvPicPr>
          <p:nvPr/>
        </p:nvPicPr>
        <p:blipFill>
          <a:blip r:embed="rId2"/>
          <a:stretch>
            <a:fillRect/>
          </a:stretch>
        </p:blipFill>
        <p:spPr>
          <a:xfrm>
            <a:off x="3150645" y="1233520"/>
            <a:ext cx="6415605" cy="4310017"/>
          </a:xfrm>
          <a:prstGeom prst="rect">
            <a:avLst/>
          </a:prstGeom>
          <a:solidFill>
            <a:schemeClr val="accent2">
              <a:lumMod val="20000"/>
              <a:lumOff val="80000"/>
            </a:schemeClr>
          </a:solidFill>
          <a:ln w="9525">
            <a:noFill/>
          </a:ln>
        </p:spPr>
      </p:pic>
      <p:grpSp>
        <p:nvGrpSpPr>
          <p:cNvPr id="6" name="组合 5"/>
          <p:cNvGrpSpPr/>
          <p:nvPr/>
        </p:nvGrpSpPr>
        <p:grpSpPr>
          <a:xfrm>
            <a:off x="88149" y="49302"/>
            <a:ext cx="4279659" cy="613803"/>
            <a:chOff x="1271464" y="2420888"/>
            <a:chExt cx="449071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2421522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56635" y="6330062"/>
            <a:ext cx="174429"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05" name="文本框 104"/>
          <p:cNvSpPr txBox="1"/>
          <p:nvPr/>
        </p:nvSpPr>
        <p:spPr>
          <a:xfrm>
            <a:off x="1127448" y="1493175"/>
            <a:ext cx="10020159" cy="441351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altLang="zh-CN" sz="2400" b="1" dirty="0">
                <a:solidFill>
                  <a:srgbClr val="000000"/>
                </a:solidFill>
                <a:latin typeface="+mn-ea"/>
              </a:rPr>
              <a:t>       </a:t>
            </a:r>
            <a:r>
              <a:rPr lang="zh-CN" sz="2400" b="1" dirty="0">
                <a:solidFill>
                  <a:srgbClr val="000000"/>
                </a:solidFill>
                <a:latin typeface="+mn-ea"/>
              </a:rPr>
              <a:t>某公司20</a:t>
            </a:r>
            <a:r>
              <a:rPr lang="en-US" altLang="zh-CN" sz="2400" b="1" dirty="0">
                <a:solidFill>
                  <a:srgbClr val="000000"/>
                </a:solidFill>
                <a:latin typeface="+mn-ea"/>
              </a:rPr>
              <a:t>2</a:t>
            </a:r>
            <a:r>
              <a:rPr lang="zh-CN" sz="2400" b="1" dirty="0">
                <a:solidFill>
                  <a:srgbClr val="000000"/>
                </a:solidFill>
                <a:latin typeface="+mn-ea"/>
              </a:rPr>
              <a:t>1年的净利润为750万元，所得税税率为25%。该公司全年固定成本总额为1500万元，公司年初发行了一种债券，数量为10万张，每张面值为1000元，发行价格为1100元，债券票面利率为10%，发行费用占发行价格的2%。假设公司无其他债务资本。</a:t>
            </a:r>
            <a:r>
              <a:rPr lang="zh-CN" altLang="en-US" sz="2400" b="1" dirty="0">
                <a:solidFill>
                  <a:srgbClr val="000000"/>
                </a:solidFill>
                <a:latin typeface="+mn-ea"/>
              </a:rPr>
              <a:t>要求：</a:t>
            </a:r>
            <a:endParaRPr lang="en-US" altLang="zh-CN" sz="2400" b="1" dirty="0">
              <a:solidFill>
                <a:srgbClr val="000000"/>
              </a:solidFill>
              <a:latin typeface="+mn-ea"/>
            </a:endParaRPr>
          </a:p>
          <a:p>
            <a:pPr marL="0" indent="0">
              <a:lnSpc>
                <a:spcPct val="130000"/>
              </a:lnSpc>
            </a:pPr>
            <a:r>
              <a:rPr lang="zh-CN" altLang="en-US" sz="2400" b="1" dirty="0">
                <a:solidFill>
                  <a:srgbClr val="000000"/>
                </a:solidFill>
                <a:latin typeface="+mn-ea"/>
              </a:rPr>
              <a:t>（1）计算20</a:t>
            </a:r>
            <a:r>
              <a:rPr lang="en-US" altLang="zh-CN" sz="2400" b="1" dirty="0">
                <a:solidFill>
                  <a:srgbClr val="000000"/>
                </a:solidFill>
                <a:latin typeface="+mn-ea"/>
              </a:rPr>
              <a:t>2</a:t>
            </a:r>
            <a:r>
              <a:rPr lang="zh-CN" altLang="en-US" sz="2400" b="1" dirty="0">
                <a:solidFill>
                  <a:srgbClr val="000000"/>
                </a:solidFill>
                <a:latin typeface="+mn-ea"/>
              </a:rPr>
              <a:t>1年的利润总额；         </a:t>
            </a:r>
            <a:endParaRPr lang="en-US" altLang="zh-CN" sz="2400" b="1" dirty="0">
              <a:solidFill>
                <a:srgbClr val="000000"/>
              </a:solidFill>
              <a:latin typeface="+mn-ea"/>
            </a:endParaRPr>
          </a:p>
          <a:p>
            <a:pPr marL="0" indent="0">
              <a:lnSpc>
                <a:spcPct val="130000"/>
              </a:lnSpc>
            </a:pPr>
            <a:r>
              <a:rPr lang="zh-CN" altLang="en-US" sz="2400" b="1" dirty="0">
                <a:solidFill>
                  <a:srgbClr val="000000"/>
                </a:solidFill>
                <a:latin typeface="+mn-ea"/>
              </a:rPr>
              <a:t>（2）计算20</a:t>
            </a:r>
            <a:r>
              <a:rPr lang="en-US" altLang="zh-CN" sz="2400" b="1" dirty="0">
                <a:solidFill>
                  <a:srgbClr val="000000"/>
                </a:solidFill>
                <a:latin typeface="+mn-ea"/>
              </a:rPr>
              <a:t>2</a:t>
            </a:r>
            <a:r>
              <a:rPr lang="zh-CN" altLang="en-US" sz="2400" b="1" dirty="0">
                <a:solidFill>
                  <a:srgbClr val="000000"/>
                </a:solidFill>
                <a:latin typeface="+mn-ea"/>
              </a:rPr>
              <a:t>1年的利息总额</a:t>
            </a:r>
            <a:r>
              <a:rPr lang="zh-CN" altLang="en-US" sz="2400" dirty="0">
                <a:solidFill>
                  <a:srgbClr val="000000"/>
                </a:solidFill>
                <a:latin typeface="+mn-ea"/>
              </a:rPr>
              <a:t>。</a:t>
            </a:r>
            <a:endParaRPr lang="en-US" altLang="zh-CN" sz="2400" dirty="0">
              <a:solidFill>
                <a:srgbClr val="000000"/>
              </a:solidFill>
              <a:latin typeface="+mn-ea"/>
            </a:endParaRPr>
          </a:p>
          <a:p>
            <a:pPr marL="0" indent="0">
              <a:lnSpc>
                <a:spcPct val="130000"/>
              </a:lnSpc>
            </a:pPr>
            <a:r>
              <a:rPr lang="zh-CN" altLang="en-US" sz="2400" dirty="0">
                <a:solidFill>
                  <a:srgbClr val="000000"/>
                </a:solidFill>
                <a:latin typeface="+mn-ea"/>
              </a:rPr>
              <a:t>（</a:t>
            </a:r>
            <a:r>
              <a:rPr lang="en-US" altLang="zh-CN" sz="2400" dirty="0">
                <a:solidFill>
                  <a:srgbClr val="000000"/>
                </a:solidFill>
                <a:latin typeface="+mn-ea"/>
              </a:rPr>
              <a:t>3</a:t>
            </a:r>
            <a:r>
              <a:rPr lang="zh-CN" altLang="en-US" sz="2400" dirty="0">
                <a:solidFill>
                  <a:srgbClr val="000000"/>
                </a:solidFill>
                <a:latin typeface="+mn-ea"/>
              </a:rPr>
              <a:t>）计算</a:t>
            </a:r>
            <a:r>
              <a:rPr lang="en-US" altLang="zh-CN" sz="2400" dirty="0">
                <a:solidFill>
                  <a:srgbClr val="000000"/>
                </a:solidFill>
                <a:latin typeface="+mn-ea"/>
              </a:rPr>
              <a:t>2021</a:t>
            </a:r>
            <a:r>
              <a:rPr lang="zh-CN" altLang="en-US" sz="2400" dirty="0">
                <a:solidFill>
                  <a:srgbClr val="000000"/>
                </a:solidFill>
                <a:latin typeface="+mn-ea"/>
              </a:rPr>
              <a:t>年的息税前利润总额；</a:t>
            </a:r>
            <a:endParaRPr lang="en-US" altLang="zh-CN" sz="2400" dirty="0">
              <a:solidFill>
                <a:srgbClr val="000000"/>
              </a:solidFill>
              <a:latin typeface="+mn-ea"/>
            </a:endParaRPr>
          </a:p>
          <a:p>
            <a:pPr marL="0" indent="0">
              <a:lnSpc>
                <a:spcPct val="130000"/>
              </a:lnSpc>
            </a:pPr>
            <a:r>
              <a:rPr lang="zh-CN" altLang="en-US" sz="2400" dirty="0">
                <a:solidFill>
                  <a:srgbClr val="000000"/>
                </a:solidFill>
                <a:latin typeface="+mn-ea"/>
              </a:rPr>
              <a:t>（</a:t>
            </a:r>
            <a:r>
              <a:rPr lang="en-US" altLang="zh-CN" sz="2400" dirty="0">
                <a:solidFill>
                  <a:srgbClr val="000000"/>
                </a:solidFill>
                <a:latin typeface="+mn-ea"/>
              </a:rPr>
              <a:t>4</a:t>
            </a:r>
            <a:r>
              <a:rPr lang="zh-CN" altLang="en-US" sz="2400" dirty="0">
                <a:solidFill>
                  <a:srgbClr val="000000"/>
                </a:solidFill>
                <a:latin typeface="+mn-ea"/>
              </a:rPr>
              <a:t>）计算</a:t>
            </a:r>
            <a:r>
              <a:rPr lang="en-US" altLang="zh-CN" sz="2400" dirty="0">
                <a:solidFill>
                  <a:srgbClr val="000000"/>
                </a:solidFill>
                <a:latin typeface="+mn-ea"/>
              </a:rPr>
              <a:t>2022</a:t>
            </a:r>
            <a:r>
              <a:rPr lang="zh-CN" altLang="en-US" sz="2400" dirty="0">
                <a:solidFill>
                  <a:srgbClr val="000000"/>
                </a:solidFill>
                <a:latin typeface="+mn-ea"/>
              </a:rPr>
              <a:t>年的财务杠杆系数和经营杠杆系数； </a:t>
            </a:r>
            <a:endParaRPr lang="en-US" altLang="zh-CN" sz="2400" dirty="0">
              <a:solidFill>
                <a:srgbClr val="000000"/>
              </a:solidFill>
              <a:latin typeface="+mn-ea"/>
            </a:endParaRPr>
          </a:p>
          <a:p>
            <a:pPr marL="0" indent="0">
              <a:lnSpc>
                <a:spcPct val="130000"/>
              </a:lnSpc>
            </a:pPr>
            <a:r>
              <a:rPr lang="zh-CN" altLang="en-US" sz="2400" dirty="0">
                <a:solidFill>
                  <a:srgbClr val="000000"/>
                </a:solidFill>
                <a:latin typeface="+mn-ea"/>
              </a:rPr>
              <a:t>（</a:t>
            </a:r>
            <a:r>
              <a:rPr lang="en-US" altLang="zh-CN" sz="2400" dirty="0">
                <a:solidFill>
                  <a:srgbClr val="000000"/>
                </a:solidFill>
                <a:latin typeface="+mn-ea"/>
              </a:rPr>
              <a:t>5</a:t>
            </a:r>
            <a:r>
              <a:rPr lang="zh-CN" altLang="en-US" sz="2400" dirty="0">
                <a:solidFill>
                  <a:srgbClr val="000000"/>
                </a:solidFill>
                <a:latin typeface="+mn-ea"/>
              </a:rPr>
              <a:t>）计算</a:t>
            </a:r>
            <a:r>
              <a:rPr lang="en-US" altLang="zh-CN" sz="2400" dirty="0">
                <a:solidFill>
                  <a:srgbClr val="000000"/>
                </a:solidFill>
                <a:latin typeface="+mn-ea"/>
              </a:rPr>
              <a:t>2021</a:t>
            </a:r>
            <a:r>
              <a:rPr lang="zh-CN" altLang="en-US" sz="2400" dirty="0">
                <a:solidFill>
                  <a:srgbClr val="000000"/>
                </a:solidFill>
                <a:latin typeface="+mn-ea"/>
              </a:rPr>
              <a:t>年的债券资本成本。</a:t>
            </a:r>
          </a:p>
        </p:txBody>
      </p:sp>
      <p:sp>
        <p:nvSpPr>
          <p:cNvPr id="9" name="文本框 8"/>
          <p:cNvSpPr txBox="1"/>
          <p:nvPr/>
        </p:nvSpPr>
        <p:spPr>
          <a:xfrm>
            <a:off x="5319727" y="949740"/>
            <a:ext cx="1060757" cy="369332"/>
          </a:xfrm>
          <a:prstGeom prst="rect">
            <a:avLst/>
          </a:prstGeom>
          <a:noFill/>
        </p:spPr>
        <p:txBody>
          <a:bodyPr wrap="square" lIns="0" tIns="0" rIns="0" bIns="0" rtlCol="0" anchor="t">
            <a:spAutoFit/>
          </a:bodyPr>
          <a:lstStyle/>
          <a:p>
            <a:r>
              <a:rPr lang="zh-CN" altLang="en-US" sz="2400" b="1" dirty="0">
                <a:latin typeface="+mn-ea"/>
                <a:ea typeface="+mn-ea"/>
                <a:cs typeface="黑体" panose="02010609060101010101" charset="-122"/>
                <a:sym typeface="+mn-ea"/>
              </a:rPr>
              <a:t>练一练</a:t>
            </a:r>
            <a:r>
              <a:rPr lang="en-US" altLang="zh-CN" sz="2400" b="1" dirty="0">
                <a:latin typeface="+mn-ea"/>
                <a:ea typeface="+mn-ea"/>
                <a:cs typeface="黑体" panose="02010609060101010101" charset="-122"/>
                <a:sym typeface="+mn-ea"/>
              </a:rPr>
              <a:t>:</a:t>
            </a:r>
          </a:p>
        </p:txBody>
      </p:sp>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2824656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56635" y="6330062"/>
            <a:ext cx="174429"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mc:AlternateContent xmlns:mc="http://schemas.openxmlformats.org/markup-compatibility/2006" xmlns:a14="http://schemas.microsoft.com/office/drawing/2010/main">
        <mc:Choice Requires="a14">
          <p:sp>
            <p:nvSpPr>
              <p:cNvPr id="105" name="文本框 104"/>
              <p:cNvSpPr txBox="1"/>
              <p:nvPr/>
            </p:nvSpPr>
            <p:spPr>
              <a:xfrm>
                <a:off x="1127448" y="1493175"/>
                <a:ext cx="10020159" cy="51350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altLang="zh-CN" sz="2400" b="1" dirty="0">
                    <a:solidFill>
                      <a:srgbClr val="000000"/>
                    </a:solidFill>
                    <a:latin typeface="+mn-ea"/>
                  </a:rPr>
                  <a:t>       </a:t>
                </a:r>
                <a:r>
                  <a:rPr lang="zh-CN" sz="2400" b="1" dirty="0">
                    <a:solidFill>
                      <a:srgbClr val="000000"/>
                    </a:solidFill>
                    <a:latin typeface="+mn-ea"/>
                  </a:rPr>
                  <a:t>某公司20</a:t>
                </a:r>
                <a:r>
                  <a:rPr lang="en-US" altLang="zh-CN" sz="2400" b="1" dirty="0">
                    <a:solidFill>
                      <a:srgbClr val="000000"/>
                    </a:solidFill>
                    <a:latin typeface="+mn-ea"/>
                  </a:rPr>
                  <a:t>2</a:t>
                </a:r>
                <a:r>
                  <a:rPr lang="zh-CN" sz="2400" b="1" dirty="0">
                    <a:solidFill>
                      <a:srgbClr val="000000"/>
                    </a:solidFill>
                    <a:latin typeface="+mn-ea"/>
                  </a:rPr>
                  <a:t>1年的净利润为750万元，所得税税率为25%。该公司全年固定成本总额为1500万元，公司年初发行了一种债券，数量为10万张，每张面值为1000元，发行价格为1100元，债券票面利率为10%，发行费用占发行价格的2%。假设公司无其他债务资本。</a:t>
                </a:r>
                <a:r>
                  <a:rPr lang="zh-CN" altLang="en-US" sz="2400" b="1" dirty="0">
                    <a:solidFill>
                      <a:srgbClr val="000000"/>
                    </a:solidFill>
                    <a:latin typeface="+mn-ea"/>
                  </a:rPr>
                  <a:t>要求：</a:t>
                </a:r>
                <a:endParaRPr lang="en-US" altLang="zh-CN" sz="2400" b="1" dirty="0">
                  <a:solidFill>
                    <a:srgbClr val="000000"/>
                  </a:solidFill>
                  <a:latin typeface="+mn-ea"/>
                </a:endParaRPr>
              </a:p>
              <a:p>
                <a:pPr marL="0" indent="0">
                  <a:lnSpc>
                    <a:spcPct val="130000"/>
                  </a:lnSpc>
                </a:pPr>
                <a:r>
                  <a:rPr lang="zh-CN" altLang="en-US" sz="2400" b="1" dirty="0">
                    <a:solidFill>
                      <a:srgbClr val="000000"/>
                    </a:solidFill>
                    <a:latin typeface="+mn-ea"/>
                  </a:rPr>
                  <a:t>（1）计算20</a:t>
                </a:r>
                <a:r>
                  <a:rPr lang="en-US" altLang="zh-CN" sz="2400" b="1" dirty="0">
                    <a:solidFill>
                      <a:srgbClr val="000000"/>
                    </a:solidFill>
                    <a:latin typeface="+mn-ea"/>
                  </a:rPr>
                  <a:t>2</a:t>
                </a:r>
                <a:r>
                  <a:rPr lang="zh-CN" altLang="en-US" sz="2400" b="1" dirty="0">
                    <a:solidFill>
                      <a:srgbClr val="000000"/>
                    </a:solidFill>
                    <a:latin typeface="+mn-ea"/>
                  </a:rPr>
                  <a:t>1年的利润总额； </a:t>
                </a:r>
                <a:r>
                  <a:rPr lang="en-US" altLang="zh-CN" sz="2400" dirty="0">
                    <a:solidFill>
                      <a:schemeClr val="accent1">
                        <a:lumMod val="75000"/>
                      </a:schemeClr>
                    </a:solidFill>
                    <a:latin typeface="+mn-ea"/>
                  </a:rPr>
                  <a:t>750/</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1</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25%</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1000</a:t>
                </a:r>
                <a:r>
                  <a:rPr lang="zh-CN" altLang="en-US" sz="2400" dirty="0">
                    <a:solidFill>
                      <a:schemeClr val="accent1">
                        <a:lumMod val="75000"/>
                      </a:schemeClr>
                    </a:solidFill>
                    <a:latin typeface="+mn-ea"/>
                  </a:rPr>
                  <a:t>（万元）</a:t>
                </a:r>
                <a:r>
                  <a:rPr lang="zh-CN" altLang="en-US" sz="2400" b="1" dirty="0">
                    <a:solidFill>
                      <a:schemeClr val="accent1">
                        <a:lumMod val="75000"/>
                      </a:schemeClr>
                    </a:solidFill>
                    <a:latin typeface="+mn-ea"/>
                  </a:rPr>
                  <a:t> </a:t>
                </a:r>
                <a:r>
                  <a:rPr lang="zh-CN" altLang="en-US" sz="2400" b="1" dirty="0">
                    <a:solidFill>
                      <a:srgbClr val="000000"/>
                    </a:solidFill>
                    <a:latin typeface="+mn-ea"/>
                  </a:rPr>
                  <a:t>    </a:t>
                </a:r>
                <a:endParaRPr lang="en-US" altLang="zh-CN" sz="2400" b="1" dirty="0">
                  <a:solidFill>
                    <a:srgbClr val="000000"/>
                  </a:solidFill>
                  <a:latin typeface="+mn-ea"/>
                </a:endParaRPr>
              </a:p>
              <a:p>
                <a:pPr>
                  <a:lnSpc>
                    <a:spcPct val="130000"/>
                  </a:lnSpc>
                </a:pPr>
                <a:r>
                  <a:rPr lang="zh-CN" altLang="en-US" sz="2400" b="1" dirty="0">
                    <a:solidFill>
                      <a:srgbClr val="000000"/>
                    </a:solidFill>
                    <a:latin typeface="+mn-ea"/>
                  </a:rPr>
                  <a:t>（2）计算20</a:t>
                </a:r>
                <a:r>
                  <a:rPr lang="en-US" altLang="zh-CN" sz="2400" b="1" dirty="0">
                    <a:solidFill>
                      <a:srgbClr val="000000"/>
                    </a:solidFill>
                    <a:latin typeface="+mn-ea"/>
                  </a:rPr>
                  <a:t>2</a:t>
                </a:r>
                <a:r>
                  <a:rPr lang="zh-CN" altLang="en-US" sz="2400" b="1" dirty="0">
                    <a:solidFill>
                      <a:srgbClr val="000000"/>
                    </a:solidFill>
                    <a:latin typeface="+mn-ea"/>
                  </a:rPr>
                  <a:t>1年的利息总额；</a:t>
                </a:r>
                <a:r>
                  <a:rPr lang="zh-CN" altLang="zh-CN" sz="2400" dirty="0">
                    <a:solidFill>
                      <a:schemeClr val="accent1">
                        <a:lumMod val="75000"/>
                      </a:schemeClr>
                    </a:solidFill>
                    <a:latin typeface="+mn-ea"/>
                  </a:rPr>
                  <a:t>1000×10%×10=1000（万元）</a:t>
                </a:r>
                <a:endParaRPr lang="en-US" altLang="zh-CN" sz="2400" dirty="0">
                  <a:solidFill>
                    <a:schemeClr val="accent1">
                      <a:lumMod val="75000"/>
                    </a:schemeClr>
                  </a:solidFill>
                  <a:latin typeface="+mn-ea"/>
                </a:endParaRPr>
              </a:p>
              <a:p>
                <a:pPr marL="0" indent="0">
                  <a:lnSpc>
                    <a:spcPct val="130000"/>
                  </a:lnSpc>
                </a:pPr>
                <a:r>
                  <a:rPr lang="zh-CN" altLang="en-US" sz="2400" dirty="0">
                    <a:solidFill>
                      <a:srgbClr val="000000"/>
                    </a:solidFill>
                    <a:latin typeface="+mn-ea"/>
                  </a:rPr>
                  <a:t>（</a:t>
                </a:r>
                <a:r>
                  <a:rPr lang="en-US" altLang="zh-CN" sz="2400" dirty="0">
                    <a:solidFill>
                      <a:srgbClr val="000000"/>
                    </a:solidFill>
                    <a:latin typeface="+mn-ea"/>
                  </a:rPr>
                  <a:t>3</a:t>
                </a:r>
                <a:r>
                  <a:rPr lang="zh-CN" altLang="en-US" sz="2400" dirty="0">
                    <a:solidFill>
                      <a:srgbClr val="000000"/>
                    </a:solidFill>
                    <a:latin typeface="+mn-ea"/>
                  </a:rPr>
                  <a:t>）计算</a:t>
                </a:r>
                <a:r>
                  <a:rPr lang="en-US" altLang="zh-CN" sz="2400" dirty="0">
                    <a:solidFill>
                      <a:srgbClr val="000000"/>
                    </a:solidFill>
                    <a:latin typeface="+mn-ea"/>
                  </a:rPr>
                  <a:t>2021</a:t>
                </a:r>
                <a:r>
                  <a:rPr lang="zh-CN" altLang="en-US" sz="2400" dirty="0">
                    <a:solidFill>
                      <a:srgbClr val="000000"/>
                    </a:solidFill>
                    <a:latin typeface="+mn-ea"/>
                  </a:rPr>
                  <a:t>年的息税前利润总额；</a:t>
                </a:r>
                <a:r>
                  <a:rPr lang="en-US" altLang="zh-CN" sz="2400" dirty="0">
                    <a:solidFill>
                      <a:schemeClr val="accent1">
                        <a:lumMod val="75000"/>
                      </a:schemeClr>
                    </a:solidFill>
                    <a:latin typeface="+mn-ea"/>
                  </a:rPr>
                  <a:t>1000</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1000</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2000</a:t>
                </a:r>
                <a:r>
                  <a:rPr lang="zh-CN" altLang="en-US" sz="2400" dirty="0">
                    <a:solidFill>
                      <a:schemeClr val="accent1">
                        <a:lumMod val="75000"/>
                      </a:schemeClr>
                    </a:solidFill>
                    <a:latin typeface="+mn-ea"/>
                  </a:rPr>
                  <a:t>（万元）</a:t>
                </a:r>
                <a:endParaRPr lang="en-US" altLang="zh-CN" sz="2400" dirty="0">
                  <a:solidFill>
                    <a:schemeClr val="accent1">
                      <a:lumMod val="75000"/>
                    </a:schemeClr>
                  </a:solidFill>
                  <a:latin typeface="+mn-ea"/>
                </a:endParaRPr>
              </a:p>
              <a:p>
                <a:pPr>
                  <a:lnSpc>
                    <a:spcPct val="130000"/>
                  </a:lnSpc>
                </a:pPr>
                <a:r>
                  <a:rPr lang="zh-CN" altLang="en-US" sz="2400" dirty="0">
                    <a:solidFill>
                      <a:srgbClr val="000000"/>
                    </a:solidFill>
                    <a:latin typeface="+mn-ea"/>
                  </a:rPr>
                  <a:t>（</a:t>
                </a:r>
                <a:r>
                  <a:rPr lang="en-US" altLang="zh-CN" sz="2400" dirty="0">
                    <a:solidFill>
                      <a:srgbClr val="000000"/>
                    </a:solidFill>
                    <a:latin typeface="+mn-ea"/>
                  </a:rPr>
                  <a:t>4</a:t>
                </a:r>
                <a:r>
                  <a:rPr lang="zh-CN" altLang="en-US" sz="2400" dirty="0">
                    <a:solidFill>
                      <a:srgbClr val="000000"/>
                    </a:solidFill>
                    <a:latin typeface="+mn-ea"/>
                  </a:rPr>
                  <a:t>）计算</a:t>
                </a:r>
                <a:r>
                  <a:rPr lang="en-US" altLang="zh-CN" sz="2400" dirty="0">
                    <a:solidFill>
                      <a:srgbClr val="000000"/>
                    </a:solidFill>
                    <a:latin typeface="+mn-ea"/>
                  </a:rPr>
                  <a:t>2022</a:t>
                </a:r>
                <a:r>
                  <a:rPr lang="zh-CN" altLang="en-US" sz="2400" dirty="0">
                    <a:solidFill>
                      <a:srgbClr val="000000"/>
                    </a:solidFill>
                    <a:latin typeface="+mn-ea"/>
                  </a:rPr>
                  <a:t>年的财务杠杆系数和经营杠杆系数； </a:t>
                </a:r>
                <a:r>
                  <a:rPr lang="zh-CN" altLang="zh-CN" sz="2400" dirty="0">
                    <a:solidFill>
                      <a:schemeClr val="accent1">
                        <a:lumMod val="75000"/>
                      </a:schemeClr>
                    </a:solidFill>
                    <a:latin typeface="+mn-ea"/>
                  </a:rPr>
                  <a:t>2</a:t>
                </a:r>
                <a:r>
                  <a:rPr lang="zh-CN" altLang="en-US" sz="2400" dirty="0">
                    <a:solidFill>
                      <a:schemeClr val="accent1">
                        <a:lumMod val="75000"/>
                      </a:schemeClr>
                    </a:solidFill>
                    <a:latin typeface="+mn-ea"/>
                  </a:rPr>
                  <a:t>；</a:t>
                </a:r>
                <a:r>
                  <a:rPr lang="en-US" altLang="zh-CN" sz="2400" dirty="0">
                    <a:solidFill>
                      <a:schemeClr val="accent1">
                        <a:lumMod val="75000"/>
                      </a:schemeClr>
                    </a:solidFill>
                    <a:latin typeface="+mn-ea"/>
                  </a:rPr>
                  <a:t>1.75</a:t>
                </a:r>
              </a:p>
              <a:p>
                <a:pPr marL="0" indent="0">
                  <a:lnSpc>
                    <a:spcPct val="130000"/>
                  </a:lnSpc>
                </a:pPr>
                <a:r>
                  <a:rPr lang="zh-CN" altLang="en-US" sz="2400" dirty="0">
                    <a:solidFill>
                      <a:srgbClr val="000000"/>
                    </a:solidFill>
                    <a:latin typeface="+mn-ea"/>
                  </a:rPr>
                  <a:t>（</a:t>
                </a:r>
                <a:r>
                  <a:rPr lang="en-US" altLang="zh-CN" sz="2400" dirty="0">
                    <a:solidFill>
                      <a:srgbClr val="000000"/>
                    </a:solidFill>
                    <a:latin typeface="+mn-ea"/>
                  </a:rPr>
                  <a:t>5</a:t>
                </a:r>
                <a:r>
                  <a:rPr lang="zh-CN" altLang="en-US" sz="2400" dirty="0">
                    <a:solidFill>
                      <a:srgbClr val="000000"/>
                    </a:solidFill>
                    <a:latin typeface="+mn-ea"/>
                  </a:rPr>
                  <a:t>）计算</a:t>
                </a:r>
                <a:r>
                  <a:rPr lang="en-US" altLang="zh-CN" sz="2400" dirty="0">
                    <a:solidFill>
                      <a:srgbClr val="000000"/>
                    </a:solidFill>
                    <a:latin typeface="+mn-ea"/>
                  </a:rPr>
                  <a:t>2021</a:t>
                </a:r>
                <a:r>
                  <a:rPr lang="zh-CN" altLang="en-US" sz="2400" dirty="0">
                    <a:solidFill>
                      <a:srgbClr val="000000"/>
                    </a:solidFill>
                    <a:latin typeface="+mn-ea"/>
                  </a:rPr>
                  <a:t>年的债券资本成本。</a:t>
                </a:r>
                <a:endParaRPr lang="en-US" altLang="zh-CN" sz="2400" dirty="0">
                  <a:solidFill>
                    <a:srgbClr val="000000"/>
                  </a:solidFill>
                  <a:latin typeface="+mn-ea"/>
                </a:endParaRPr>
              </a:p>
              <a:p>
                <a:pPr marL="0" indent="0">
                  <a:lnSpc>
                    <a:spcPct val="130000"/>
                  </a:lnSpc>
                </a:pPr>
                <a:r>
                  <a:rPr lang="en-US" altLang="zh-CN" sz="2400" dirty="0">
                    <a:solidFill>
                      <a:srgbClr val="000000"/>
                    </a:solidFill>
                    <a:latin typeface="+mn-ea"/>
                  </a:rPr>
                  <a:t>        K=</a:t>
                </a:r>
                <a14:m>
                  <m:oMath xmlns:m="http://schemas.openxmlformats.org/officeDocument/2006/math">
                    <m:f>
                      <m:fPr>
                        <m:ctrlPr>
                          <a:rPr lang="en-US" altLang="zh-CN" sz="2400" i="1" smtClean="0">
                            <a:solidFill>
                              <a:srgbClr val="000000"/>
                            </a:solidFill>
                            <a:latin typeface="Cambria Math" panose="02040503050406030204" pitchFamily="18" charset="0"/>
                          </a:rPr>
                        </m:ctrlPr>
                      </m:fPr>
                      <m:num>
                        <m:r>
                          <a:rPr lang="en-US" altLang="zh-CN" sz="2400" b="1" i="1" smtClean="0">
                            <a:solidFill>
                              <a:srgbClr val="000000"/>
                            </a:solidFill>
                            <a:latin typeface="Cambria Math"/>
                          </a:rPr>
                          <m:t>𝟏𝟎𝟎𝟎</m:t>
                        </m:r>
                        <m:r>
                          <a:rPr lang="en-US" altLang="zh-CN" sz="2400" b="1" i="1" smtClean="0">
                            <a:solidFill>
                              <a:srgbClr val="000000"/>
                            </a:solidFill>
                            <a:latin typeface="Cambria Math"/>
                          </a:rPr>
                          <m:t>∗</m:t>
                        </m:r>
                        <m:r>
                          <a:rPr lang="en-US" altLang="zh-CN" sz="2400" b="1" i="1" smtClean="0">
                            <a:solidFill>
                              <a:srgbClr val="000000"/>
                            </a:solidFill>
                            <a:latin typeface="Cambria Math"/>
                          </a:rPr>
                          <m:t>𝟏𝟎</m:t>
                        </m:r>
                        <m:r>
                          <a:rPr lang="en-US" altLang="zh-CN" sz="2400" b="1" i="1" smtClean="0">
                            <a:solidFill>
                              <a:srgbClr val="000000"/>
                            </a:solidFill>
                            <a:latin typeface="Cambria Math"/>
                          </a:rPr>
                          <m:t>%∗(</m:t>
                        </m:r>
                        <m:r>
                          <a:rPr lang="en-US" altLang="zh-CN" sz="2400" b="1" i="1" smtClean="0">
                            <a:solidFill>
                              <a:srgbClr val="000000"/>
                            </a:solidFill>
                            <a:latin typeface="Cambria Math"/>
                          </a:rPr>
                          <m:t>𝟏</m:t>
                        </m:r>
                        <m:r>
                          <a:rPr lang="en-US" altLang="zh-CN" sz="2400" b="1" i="1" smtClean="0">
                            <a:solidFill>
                              <a:srgbClr val="000000"/>
                            </a:solidFill>
                            <a:latin typeface="Cambria Math"/>
                          </a:rPr>
                          <m:t>−</m:t>
                        </m:r>
                        <m:r>
                          <a:rPr lang="en-US" altLang="zh-CN" sz="2400" b="1" i="1" smtClean="0">
                            <a:solidFill>
                              <a:srgbClr val="000000"/>
                            </a:solidFill>
                            <a:latin typeface="Cambria Math"/>
                          </a:rPr>
                          <m:t>𝟐𝟓</m:t>
                        </m:r>
                        <m:r>
                          <a:rPr lang="en-US" altLang="zh-CN" sz="2400" b="1" i="1" smtClean="0">
                            <a:solidFill>
                              <a:srgbClr val="000000"/>
                            </a:solidFill>
                            <a:latin typeface="Cambria Math"/>
                          </a:rPr>
                          <m:t>%)</m:t>
                        </m:r>
                      </m:num>
                      <m:den>
                        <m:r>
                          <a:rPr lang="en-US" altLang="zh-CN" sz="2400" b="1" i="1" smtClean="0">
                            <a:solidFill>
                              <a:srgbClr val="000000"/>
                            </a:solidFill>
                            <a:latin typeface="Cambria Math"/>
                          </a:rPr>
                          <m:t>𝟏𝟏𝟎𝟎</m:t>
                        </m:r>
                        <m:r>
                          <a:rPr lang="en-US" altLang="zh-CN" sz="2400" b="1" i="1" smtClean="0">
                            <a:solidFill>
                              <a:srgbClr val="000000"/>
                            </a:solidFill>
                            <a:latin typeface="Cambria Math"/>
                          </a:rPr>
                          <m:t>∗(</m:t>
                        </m:r>
                        <m:r>
                          <a:rPr lang="en-US" altLang="zh-CN" sz="2400" b="1" i="1" smtClean="0">
                            <a:solidFill>
                              <a:srgbClr val="000000"/>
                            </a:solidFill>
                            <a:latin typeface="Cambria Math"/>
                          </a:rPr>
                          <m:t>𝟏</m:t>
                        </m:r>
                        <m:r>
                          <a:rPr lang="en-US" altLang="zh-CN" sz="2400" b="1" i="1" smtClean="0">
                            <a:solidFill>
                              <a:srgbClr val="000000"/>
                            </a:solidFill>
                            <a:latin typeface="Cambria Math"/>
                          </a:rPr>
                          <m:t>−</m:t>
                        </m:r>
                        <m:r>
                          <a:rPr lang="en-US" altLang="zh-CN" sz="2400" b="1" i="1" smtClean="0">
                            <a:solidFill>
                              <a:srgbClr val="000000"/>
                            </a:solidFill>
                            <a:latin typeface="Cambria Math"/>
                          </a:rPr>
                          <m:t>𝟐</m:t>
                        </m:r>
                        <m:r>
                          <a:rPr lang="en-US" altLang="zh-CN" sz="2400" b="1" i="1" smtClean="0">
                            <a:solidFill>
                              <a:srgbClr val="000000"/>
                            </a:solidFill>
                            <a:latin typeface="Cambria Math"/>
                          </a:rPr>
                          <m:t>%)</m:t>
                        </m:r>
                      </m:den>
                    </m:f>
                  </m:oMath>
                </a14:m>
                <a:r>
                  <a:rPr lang="en-US" altLang="zh-CN" sz="2400" dirty="0">
                    <a:solidFill>
                      <a:srgbClr val="000000"/>
                    </a:solidFill>
                    <a:latin typeface="+mn-ea"/>
                  </a:rPr>
                  <a:t>=6.96%</a:t>
                </a:r>
                <a:endParaRPr lang="zh-CN" altLang="en-US" sz="2400" dirty="0">
                  <a:solidFill>
                    <a:srgbClr val="000000"/>
                  </a:solidFill>
                  <a:latin typeface="+mn-ea"/>
                </a:endParaRPr>
              </a:p>
            </p:txBody>
          </p:sp>
        </mc:Choice>
        <mc:Fallback xmlns="">
          <p:sp>
            <p:nvSpPr>
              <p:cNvPr id="105" name="文本框 104"/>
              <p:cNvSpPr txBox="1">
                <a:spLocks noRot="1" noChangeAspect="1" noMove="1" noResize="1" noEditPoints="1" noAdjustHandles="1" noChangeArrowheads="1" noChangeShapeType="1" noTextEdit="1"/>
              </p:cNvSpPr>
              <p:nvPr/>
            </p:nvSpPr>
            <p:spPr>
              <a:xfrm>
                <a:off x="1127448" y="1493175"/>
                <a:ext cx="10020159" cy="5135060"/>
              </a:xfrm>
              <a:prstGeom prst="rect">
                <a:avLst/>
              </a:prstGeom>
              <a:blipFill rotWithShape="1">
                <a:blip r:embed="rId2"/>
                <a:stretch>
                  <a:fillRect l="-850" r="-364"/>
                </a:stretch>
              </a:blipFill>
            </p:spPr>
            <p:txBody>
              <a:bodyPr/>
              <a:lstStyle/>
              <a:p>
                <a:r>
                  <a:rPr lang="zh-CN" altLang="en-US">
                    <a:noFill/>
                  </a:rPr>
                  <a:t> </a:t>
                </a:r>
              </a:p>
            </p:txBody>
          </p:sp>
        </mc:Fallback>
      </mc:AlternateContent>
      <p:sp>
        <p:nvSpPr>
          <p:cNvPr id="9" name="文本框 8"/>
          <p:cNvSpPr txBox="1"/>
          <p:nvPr/>
        </p:nvSpPr>
        <p:spPr>
          <a:xfrm>
            <a:off x="5319727" y="949740"/>
            <a:ext cx="1060757" cy="369332"/>
          </a:xfrm>
          <a:prstGeom prst="rect">
            <a:avLst/>
          </a:prstGeom>
          <a:noFill/>
        </p:spPr>
        <p:txBody>
          <a:bodyPr wrap="square" lIns="0" tIns="0" rIns="0" bIns="0" rtlCol="0" anchor="t">
            <a:spAutoFit/>
          </a:bodyPr>
          <a:lstStyle/>
          <a:p>
            <a:r>
              <a:rPr lang="zh-CN" altLang="en-US" sz="2400" b="1" dirty="0">
                <a:latin typeface="+mn-ea"/>
                <a:ea typeface="+mn-ea"/>
                <a:cs typeface="黑体" panose="02010609060101010101" charset="-122"/>
                <a:sym typeface="+mn-ea"/>
              </a:rPr>
              <a:t>练一练</a:t>
            </a:r>
            <a:r>
              <a:rPr lang="en-US" altLang="zh-CN" sz="2400" b="1" dirty="0">
                <a:latin typeface="+mn-ea"/>
                <a:ea typeface="+mn-ea"/>
                <a:cs typeface="黑体" panose="02010609060101010101" charset="-122"/>
                <a:sym typeface="+mn-ea"/>
              </a:rPr>
              <a:t>:</a:t>
            </a:r>
          </a:p>
        </p:txBody>
      </p:sp>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1933730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步骤一</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计算经营杠杆系数</a:t>
            </a:r>
            <a:endParaRPr lang="zh-CN" altLang="en-US" sz="2400" b="1">
              <a:solidFill>
                <a:schemeClr val="tx1"/>
              </a:solidFill>
              <a:latin typeface="+mn-ea"/>
              <a:cs typeface="黑体" panose="02010609060101010101" charset="-122"/>
              <a:sym typeface="+mn-ea"/>
            </a:endParaRPr>
          </a:p>
        </p:txBody>
      </p:sp>
      <p:pic>
        <p:nvPicPr>
          <p:cNvPr id="2" name="Picture 233" descr="04"/>
          <p:cNvPicPr>
            <a:picLocks noChangeAspect="1"/>
          </p:cNvPicPr>
          <p:nvPr/>
        </p:nvPicPr>
        <p:blipFill>
          <a:blip r:embed="rId2"/>
          <a:stretch>
            <a:fillRect/>
          </a:stretch>
        </p:blipFill>
        <p:spPr>
          <a:xfrm>
            <a:off x="767407" y="2504999"/>
            <a:ext cx="5341453" cy="3212487"/>
          </a:xfrm>
          <a:prstGeom prst="rect">
            <a:avLst/>
          </a:prstGeom>
          <a:ln>
            <a:noFill/>
          </a:ln>
          <a:effectLst>
            <a:outerShdw blurRad="292100" dist="139700" dir="2700000" algn="tl" rotWithShape="0">
              <a:srgbClr val="333333">
                <a:alpha val="65000"/>
              </a:srgbClr>
            </a:outerShdw>
          </a:effectLst>
        </p:spPr>
      </p:pic>
      <p:pic>
        <p:nvPicPr>
          <p:cNvPr id="3" name="Picture 234" descr="05"/>
          <p:cNvPicPr>
            <a:picLocks noChangeAspect="1"/>
          </p:cNvPicPr>
          <p:nvPr/>
        </p:nvPicPr>
        <p:blipFill>
          <a:blip r:embed="rId3"/>
          <a:stretch>
            <a:fillRect/>
          </a:stretch>
        </p:blipFill>
        <p:spPr>
          <a:xfrm>
            <a:off x="6528048" y="2477908"/>
            <a:ext cx="4994324" cy="3212488"/>
          </a:xfrm>
          <a:prstGeom prst="rect">
            <a:avLst/>
          </a:prstGeom>
          <a:ln>
            <a:noFill/>
          </a:ln>
          <a:effectLst>
            <a:outerShdw blurRad="292100" dist="139700" dir="2700000" algn="tl" rotWithShape="0">
              <a:srgbClr val="333333">
                <a:alpha val="65000"/>
              </a:srgbClr>
            </a:outerShdw>
          </a:effectLst>
        </p:spPr>
      </p:pic>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Tree>
    <p:extLst>
      <p:ext uri="{BB962C8B-B14F-4D97-AF65-F5344CB8AC3E}">
        <p14:creationId xmlns:p14="http://schemas.microsoft.com/office/powerpoint/2010/main" val="40791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文本框 109"/>
          <p:cNvSpPr txBox="1"/>
          <p:nvPr/>
        </p:nvSpPr>
        <p:spPr>
          <a:xfrm>
            <a:off x="1028516" y="936794"/>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步骤一</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计算经营杠杆系数</a:t>
            </a:r>
            <a:endParaRPr lang="zh-CN" altLang="en-US" sz="2400" b="1">
              <a:solidFill>
                <a:schemeClr val="tx1"/>
              </a:solidFill>
              <a:latin typeface="+mn-ea"/>
              <a:cs typeface="黑体" panose="02010609060101010101" charset="-122"/>
              <a:sym typeface="+mn-ea"/>
            </a:endParaRPr>
          </a:p>
        </p:txBody>
      </p:sp>
      <p:sp>
        <p:nvSpPr>
          <p:cNvPr id="5" name="文本框 4"/>
          <p:cNvSpPr txBox="1"/>
          <p:nvPr/>
        </p:nvSpPr>
        <p:spPr>
          <a:xfrm>
            <a:off x="1028516" y="1672588"/>
            <a:ext cx="5080661" cy="460268"/>
          </a:xfrm>
          <a:prstGeom prst="rect">
            <a:avLst/>
          </a:prstGeom>
          <a:noFill/>
          <a:ln w="9525">
            <a:noFill/>
          </a:ln>
        </p:spPr>
        <p:txBody>
          <a:bodyPr>
            <a:spAutoFit/>
          </a:bodyPr>
          <a:lstStyle/>
          <a:p>
            <a:pPr marL="0" indent="0"/>
            <a:r>
              <a:rPr lang="zh-CN" sz="2400" b="1">
                <a:latin typeface="+mn-ea"/>
                <a:ea typeface="+mn-ea"/>
              </a:rPr>
              <a:t>（一）经营杠杆效应</a:t>
            </a:r>
            <a:endParaRPr lang="zh-CN" altLang="en-US" sz="2400" b="1">
              <a:latin typeface="+mn-ea"/>
              <a:ea typeface="+mn-ea"/>
            </a:endParaRPr>
          </a:p>
        </p:txBody>
      </p:sp>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grpSp>
        <p:nvGrpSpPr>
          <p:cNvPr id="4" name="组合 3"/>
          <p:cNvGrpSpPr/>
          <p:nvPr/>
        </p:nvGrpSpPr>
        <p:grpSpPr>
          <a:xfrm>
            <a:off x="2360682" y="2615775"/>
            <a:ext cx="7057845" cy="3272989"/>
            <a:chOff x="2360682" y="2615775"/>
            <a:chExt cx="7057845" cy="3272989"/>
          </a:xfrm>
        </p:grpSpPr>
        <p:sp>
          <p:nvSpPr>
            <p:cNvPr id="102" name="出自【趣你的PPT】(微信:qunideppt)：最优质的PPT资源库"/>
            <p:cNvSpPr>
              <a:spLocks noChangeAspect="1" noEditPoints="1"/>
            </p:cNvSpPr>
            <p:nvPr/>
          </p:nvSpPr>
          <p:spPr bwMode="auto">
            <a:xfrm>
              <a:off x="4790330" y="555743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2000">
                <a:latin typeface="+mn-ea"/>
                <a:ea typeface="+mn-ea"/>
              </a:endParaRPr>
            </a:p>
          </p:txBody>
        </p:sp>
        <p:grpSp>
          <p:nvGrpSpPr>
            <p:cNvPr id="11" name="Group 5"/>
            <p:cNvGrpSpPr>
              <a:grpSpLocks/>
            </p:cNvGrpSpPr>
            <p:nvPr/>
          </p:nvGrpSpPr>
          <p:grpSpPr bwMode="auto">
            <a:xfrm>
              <a:off x="2360682" y="2615775"/>
              <a:ext cx="7040562" cy="2973473"/>
              <a:chOff x="940" y="1577"/>
              <a:chExt cx="3810" cy="1730"/>
            </a:xfrm>
          </p:grpSpPr>
          <p:grpSp>
            <p:nvGrpSpPr>
              <p:cNvPr id="12" name="Group 6"/>
              <p:cNvGrpSpPr>
                <a:grpSpLocks/>
              </p:cNvGrpSpPr>
              <p:nvPr/>
            </p:nvGrpSpPr>
            <p:grpSpPr bwMode="auto">
              <a:xfrm>
                <a:off x="940" y="1577"/>
                <a:ext cx="3810" cy="1730"/>
                <a:chOff x="288" y="2426"/>
                <a:chExt cx="2527" cy="1510"/>
              </a:xfrm>
            </p:grpSpPr>
            <p:sp>
              <p:nvSpPr>
                <p:cNvPr id="16" name="AutoShape 7"/>
                <p:cNvSpPr>
                  <a:spLocks noChangeArrowheads="1"/>
                </p:cNvSpPr>
                <p:nvPr/>
              </p:nvSpPr>
              <p:spPr bwMode="auto">
                <a:xfrm flipH="1" flipV="1">
                  <a:off x="471" y="3122"/>
                  <a:ext cx="2107" cy="47"/>
                </a:xfrm>
                <a:custGeom>
                  <a:avLst/>
                  <a:gdLst>
                    <a:gd name="G0" fmla="+- 1226 0 0"/>
                    <a:gd name="G1" fmla="+- 21600 0 1226"/>
                    <a:gd name="G2" fmla="*/ 1226 1 2"/>
                    <a:gd name="G3" fmla="+- 21600 0 G2"/>
                    <a:gd name="G4" fmla="+/ 1226 21600 2"/>
                    <a:gd name="G5" fmla="+/ G1 0 2"/>
                    <a:gd name="G6" fmla="*/ 21600 21600 1226"/>
                    <a:gd name="G7" fmla="*/ G6 1 2"/>
                    <a:gd name="G8" fmla="+- 21600 0 G7"/>
                    <a:gd name="G9" fmla="*/ 21600 1 2"/>
                    <a:gd name="G10" fmla="+- 1226 0 G9"/>
                    <a:gd name="G11" fmla="?: G10 G8 0"/>
                    <a:gd name="G12" fmla="?: G10 G7 21600"/>
                    <a:gd name="T0" fmla="*/ 20987 w 21600"/>
                    <a:gd name="T1" fmla="*/ 10800 h 21600"/>
                    <a:gd name="T2" fmla="*/ 10800 w 21600"/>
                    <a:gd name="T3" fmla="*/ 21600 h 21600"/>
                    <a:gd name="T4" fmla="*/ 613 w 21600"/>
                    <a:gd name="T5" fmla="*/ 10800 h 21600"/>
                    <a:gd name="T6" fmla="*/ 10800 w 21600"/>
                    <a:gd name="T7" fmla="*/ 0 h 21600"/>
                    <a:gd name="T8" fmla="*/ 2413 w 21600"/>
                    <a:gd name="T9" fmla="*/ 2413 h 21600"/>
                    <a:gd name="T10" fmla="*/ 19187 w 21600"/>
                    <a:gd name="T11" fmla="*/ 19187 h 21600"/>
                  </a:gdLst>
                  <a:ahLst/>
                  <a:cxnLst>
                    <a:cxn ang="0">
                      <a:pos x="T0" y="T1"/>
                    </a:cxn>
                    <a:cxn ang="0">
                      <a:pos x="T2" y="T3"/>
                    </a:cxn>
                    <a:cxn ang="0">
                      <a:pos x="T4" y="T5"/>
                    </a:cxn>
                    <a:cxn ang="0">
                      <a:pos x="T6" y="T7"/>
                    </a:cxn>
                  </a:cxnLst>
                  <a:rect l="T8" t="T9" r="T10" b="T11"/>
                  <a:pathLst>
                    <a:path w="21600" h="21600">
                      <a:moveTo>
                        <a:pt x="0" y="0"/>
                      </a:moveTo>
                      <a:lnTo>
                        <a:pt x="1226" y="21600"/>
                      </a:lnTo>
                      <a:lnTo>
                        <a:pt x="20374" y="21600"/>
                      </a:lnTo>
                      <a:lnTo>
                        <a:pt x="21600" y="0"/>
                      </a:lnTo>
                      <a:close/>
                    </a:path>
                  </a:pathLst>
                </a:custGeom>
                <a:gradFill rotWithShape="0">
                  <a:gsLst>
                    <a:gs pos="0">
                      <a:schemeClr val="bg1">
                        <a:gamma/>
                        <a:shade val="89804"/>
                        <a:invGamma/>
                      </a:schemeClr>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17" name="AutoShape 8"/>
                <p:cNvSpPr>
                  <a:spLocks noChangeArrowheads="1"/>
                </p:cNvSpPr>
                <p:nvPr/>
              </p:nvSpPr>
              <p:spPr bwMode="auto">
                <a:xfrm flipH="1" flipV="1">
                  <a:off x="471" y="2822"/>
                  <a:ext cx="2107" cy="307"/>
                </a:xfrm>
                <a:custGeom>
                  <a:avLst/>
                  <a:gdLst>
                    <a:gd name="G0" fmla="+- 5697 0 0"/>
                    <a:gd name="G1" fmla="+- 21600 0 5697"/>
                    <a:gd name="G2" fmla="*/ 5697 1 2"/>
                    <a:gd name="G3" fmla="+- 21600 0 G2"/>
                    <a:gd name="G4" fmla="+/ 5697 21600 2"/>
                    <a:gd name="G5" fmla="+/ G1 0 2"/>
                    <a:gd name="G6" fmla="*/ 21600 21600 5697"/>
                    <a:gd name="G7" fmla="*/ G6 1 2"/>
                    <a:gd name="G8" fmla="+- 21600 0 G7"/>
                    <a:gd name="G9" fmla="*/ 21600 1 2"/>
                    <a:gd name="G10" fmla="+- 5697 0 G9"/>
                    <a:gd name="G11" fmla="?: G10 G8 0"/>
                    <a:gd name="G12" fmla="?: G10 G7 21600"/>
                    <a:gd name="T0" fmla="*/ 18751 w 21600"/>
                    <a:gd name="T1" fmla="*/ 10800 h 21600"/>
                    <a:gd name="T2" fmla="*/ 10800 w 21600"/>
                    <a:gd name="T3" fmla="*/ 21600 h 21600"/>
                    <a:gd name="T4" fmla="*/ 2849 w 21600"/>
                    <a:gd name="T5" fmla="*/ 10800 h 21600"/>
                    <a:gd name="T6" fmla="*/ 10800 w 21600"/>
                    <a:gd name="T7" fmla="*/ 0 h 21600"/>
                    <a:gd name="T8" fmla="*/ 4649 w 21600"/>
                    <a:gd name="T9" fmla="*/ 4649 h 21600"/>
                    <a:gd name="T10" fmla="*/ 16951 w 21600"/>
                    <a:gd name="T11" fmla="*/ 16951 h 21600"/>
                  </a:gdLst>
                  <a:ahLst/>
                  <a:cxnLst>
                    <a:cxn ang="0">
                      <a:pos x="T0" y="T1"/>
                    </a:cxn>
                    <a:cxn ang="0">
                      <a:pos x="T2" y="T3"/>
                    </a:cxn>
                    <a:cxn ang="0">
                      <a:pos x="T4" y="T5"/>
                    </a:cxn>
                    <a:cxn ang="0">
                      <a:pos x="T6" y="T7"/>
                    </a:cxn>
                  </a:cxnLst>
                  <a:rect l="T8" t="T9" r="T10" b="T11"/>
                  <a:pathLst>
                    <a:path w="21600" h="21600">
                      <a:moveTo>
                        <a:pt x="0" y="0"/>
                      </a:moveTo>
                      <a:lnTo>
                        <a:pt x="5697" y="21600"/>
                      </a:lnTo>
                      <a:lnTo>
                        <a:pt x="15903" y="21600"/>
                      </a:lnTo>
                      <a:lnTo>
                        <a:pt x="21600" y="0"/>
                      </a:lnTo>
                      <a:close/>
                    </a:path>
                  </a:pathLst>
                </a:custGeom>
                <a:gradFill rotWithShape="0">
                  <a:gsLst>
                    <a:gs pos="0">
                      <a:schemeClr val="hlink"/>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grpSp>
              <p:nvGrpSpPr>
                <p:cNvPr id="18" name="Group 9"/>
                <p:cNvGrpSpPr>
                  <a:grpSpLocks/>
                </p:cNvGrpSpPr>
                <p:nvPr/>
              </p:nvGrpSpPr>
              <p:grpSpPr bwMode="auto">
                <a:xfrm>
                  <a:off x="726" y="2817"/>
                  <a:ext cx="1629" cy="312"/>
                  <a:chOff x="1551" y="3770"/>
                  <a:chExt cx="1531" cy="132"/>
                </a:xfrm>
              </p:grpSpPr>
              <p:grpSp>
                <p:nvGrpSpPr>
                  <p:cNvPr id="46" name="Group 10"/>
                  <p:cNvGrpSpPr>
                    <a:grpSpLocks/>
                  </p:cNvGrpSpPr>
                  <p:nvPr/>
                </p:nvGrpSpPr>
                <p:grpSpPr bwMode="auto">
                  <a:xfrm>
                    <a:off x="1803" y="3770"/>
                    <a:ext cx="483" cy="132"/>
                    <a:chOff x="1803" y="3770"/>
                    <a:chExt cx="483" cy="132"/>
                  </a:xfrm>
                </p:grpSpPr>
                <p:sp>
                  <p:nvSpPr>
                    <p:cNvPr id="52" name="Line 11"/>
                    <p:cNvSpPr>
                      <a:spLocks noChangeShapeType="1"/>
                    </p:cNvSpPr>
                    <p:nvPr/>
                  </p:nvSpPr>
                  <p:spPr bwMode="auto">
                    <a:xfrm flipH="1">
                      <a:off x="1803" y="3776"/>
                      <a:ext cx="285" cy="126"/>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53" name="Line 12"/>
                    <p:cNvSpPr>
                      <a:spLocks noChangeShapeType="1"/>
                    </p:cNvSpPr>
                    <p:nvPr/>
                  </p:nvSpPr>
                  <p:spPr bwMode="auto">
                    <a:xfrm flipH="1">
                      <a:off x="2060" y="3770"/>
                      <a:ext cx="150" cy="132"/>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54" name="Line 13"/>
                    <p:cNvSpPr>
                      <a:spLocks noChangeShapeType="1"/>
                    </p:cNvSpPr>
                    <p:nvPr/>
                  </p:nvSpPr>
                  <p:spPr bwMode="auto">
                    <a:xfrm flipH="1">
                      <a:off x="2240" y="3776"/>
                      <a:ext cx="46" cy="126"/>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grpSp>
              <p:sp>
                <p:nvSpPr>
                  <p:cNvPr id="47" name="Line 14"/>
                  <p:cNvSpPr>
                    <a:spLocks noChangeShapeType="1"/>
                  </p:cNvSpPr>
                  <p:nvPr/>
                </p:nvSpPr>
                <p:spPr bwMode="auto">
                  <a:xfrm>
                    <a:off x="2544" y="3776"/>
                    <a:ext cx="285" cy="126"/>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8" name="Line 15"/>
                  <p:cNvSpPr>
                    <a:spLocks noChangeShapeType="1"/>
                  </p:cNvSpPr>
                  <p:nvPr/>
                </p:nvSpPr>
                <p:spPr bwMode="auto">
                  <a:xfrm>
                    <a:off x="2422" y="3770"/>
                    <a:ext cx="149" cy="132"/>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9" name="Line 16"/>
                  <p:cNvSpPr>
                    <a:spLocks noChangeShapeType="1"/>
                  </p:cNvSpPr>
                  <p:nvPr/>
                </p:nvSpPr>
                <p:spPr bwMode="auto">
                  <a:xfrm>
                    <a:off x="2346" y="3776"/>
                    <a:ext cx="46" cy="126"/>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50" name="Line 17"/>
                  <p:cNvSpPr>
                    <a:spLocks noChangeShapeType="1"/>
                  </p:cNvSpPr>
                  <p:nvPr/>
                </p:nvSpPr>
                <p:spPr bwMode="auto">
                  <a:xfrm flipV="1">
                    <a:off x="1551" y="3775"/>
                    <a:ext cx="438" cy="127"/>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51" name="Line 18"/>
                  <p:cNvSpPr>
                    <a:spLocks noChangeShapeType="1"/>
                  </p:cNvSpPr>
                  <p:nvPr/>
                </p:nvSpPr>
                <p:spPr bwMode="auto">
                  <a:xfrm flipH="1" flipV="1">
                    <a:off x="2645" y="3775"/>
                    <a:ext cx="437" cy="127"/>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grpSp>
            <p:grpSp>
              <p:nvGrpSpPr>
                <p:cNvPr id="19" name="Group 19"/>
                <p:cNvGrpSpPr>
                  <a:grpSpLocks/>
                </p:cNvGrpSpPr>
                <p:nvPr/>
              </p:nvGrpSpPr>
              <p:grpSpPr bwMode="auto">
                <a:xfrm>
                  <a:off x="607" y="2874"/>
                  <a:ext cx="1837" cy="177"/>
                  <a:chOff x="1439" y="3794"/>
                  <a:chExt cx="1727" cy="75"/>
                </a:xfrm>
              </p:grpSpPr>
              <p:sp>
                <p:nvSpPr>
                  <p:cNvPr id="42" name="Line 20"/>
                  <p:cNvSpPr>
                    <a:spLocks noChangeShapeType="1"/>
                  </p:cNvSpPr>
                  <p:nvPr/>
                </p:nvSpPr>
                <p:spPr bwMode="auto">
                  <a:xfrm>
                    <a:off x="1439" y="3869"/>
                    <a:ext cx="1727" cy="0"/>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3" name="Line 21"/>
                  <p:cNvSpPr>
                    <a:spLocks noChangeShapeType="1"/>
                  </p:cNvSpPr>
                  <p:nvPr/>
                </p:nvSpPr>
                <p:spPr bwMode="auto">
                  <a:xfrm>
                    <a:off x="1551" y="3838"/>
                    <a:ext cx="1509" cy="0"/>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4" name="Line 22"/>
                  <p:cNvSpPr>
                    <a:spLocks noChangeShapeType="1"/>
                  </p:cNvSpPr>
                  <p:nvPr/>
                </p:nvSpPr>
                <p:spPr bwMode="auto">
                  <a:xfrm>
                    <a:off x="1669" y="3816"/>
                    <a:ext cx="1277" cy="0"/>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5" name="Line 23"/>
                  <p:cNvSpPr>
                    <a:spLocks noChangeShapeType="1"/>
                  </p:cNvSpPr>
                  <p:nvPr/>
                </p:nvSpPr>
                <p:spPr bwMode="auto">
                  <a:xfrm>
                    <a:off x="1753" y="3794"/>
                    <a:ext cx="1101" cy="0"/>
                  </a:xfrm>
                  <a:prstGeom prst="line">
                    <a:avLst/>
                  </a:prstGeom>
                  <a:noFill/>
                  <a:ln w="12700">
                    <a:solidFill>
                      <a:srgbClr val="A4A4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grpSp>
            <p:sp>
              <p:nvSpPr>
                <p:cNvPr id="20" name="Freeform 24"/>
                <p:cNvSpPr>
                  <a:spLocks/>
                </p:cNvSpPr>
                <p:nvPr/>
              </p:nvSpPr>
              <p:spPr bwMode="auto">
                <a:xfrm>
                  <a:off x="1069" y="3155"/>
                  <a:ext cx="164" cy="230"/>
                </a:xfrm>
                <a:custGeom>
                  <a:avLst/>
                  <a:gdLst>
                    <a:gd name="T0" fmla="*/ 2 w 223"/>
                    <a:gd name="T1" fmla="*/ 0 h 343"/>
                    <a:gd name="T2" fmla="*/ 223 w 223"/>
                    <a:gd name="T3" fmla="*/ 158 h 343"/>
                    <a:gd name="T4" fmla="*/ 223 w 223"/>
                    <a:gd name="T5" fmla="*/ 343 h 343"/>
                    <a:gd name="T6" fmla="*/ 0 w 223"/>
                    <a:gd name="T7" fmla="*/ 192 h 343"/>
                    <a:gd name="T8" fmla="*/ 2 w 223"/>
                    <a:gd name="T9" fmla="*/ 0 h 343"/>
                  </a:gdLst>
                  <a:ahLst/>
                  <a:cxnLst>
                    <a:cxn ang="0">
                      <a:pos x="T0" y="T1"/>
                    </a:cxn>
                    <a:cxn ang="0">
                      <a:pos x="T2" y="T3"/>
                    </a:cxn>
                    <a:cxn ang="0">
                      <a:pos x="T4" y="T5"/>
                    </a:cxn>
                    <a:cxn ang="0">
                      <a:pos x="T6" y="T7"/>
                    </a:cxn>
                    <a:cxn ang="0">
                      <a:pos x="T8" y="T9"/>
                    </a:cxn>
                  </a:cxnLst>
                  <a:rect l="0" t="0" r="r" b="b"/>
                  <a:pathLst>
                    <a:path w="223" h="343">
                      <a:moveTo>
                        <a:pt x="2" y="0"/>
                      </a:moveTo>
                      <a:lnTo>
                        <a:pt x="223" y="158"/>
                      </a:lnTo>
                      <a:lnTo>
                        <a:pt x="223" y="343"/>
                      </a:lnTo>
                      <a:lnTo>
                        <a:pt x="0" y="192"/>
                      </a:lnTo>
                      <a:lnTo>
                        <a:pt x="2" y="0"/>
                      </a:lnTo>
                      <a:close/>
                    </a:path>
                  </a:pathLst>
                </a:custGeom>
                <a:solidFill>
                  <a:srgbClr val="D98BB2"/>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1" name="Rectangle 25"/>
                <p:cNvSpPr>
                  <a:spLocks noChangeArrowheads="1"/>
                </p:cNvSpPr>
                <p:nvPr/>
              </p:nvSpPr>
              <p:spPr bwMode="auto">
                <a:xfrm>
                  <a:off x="288" y="3157"/>
                  <a:ext cx="782" cy="129"/>
                </a:xfrm>
                <a:prstGeom prst="rect">
                  <a:avLst/>
                </a:prstGeom>
                <a:solidFill>
                  <a:srgbClr val="E6B4C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2" name="Freeform 26"/>
                <p:cNvSpPr>
                  <a:spLocks/>
                </p:cNvSpPr>
                <p:nvPr/>
              </p:nvSpPr>
              <p:spPr bwMode="auto">
                <a:xfrm>
                  <a:off x="301" y="3284"/>
                  <a:ext cx="932" cy="103"/>
                </a:xfrm>
                <a:custGeom>
                  <a:avLst/>
                  <a:gdLst>
                    <a:gd name="T0" fmla="*/ 0 w 1266"/>
                    <a:gd name="T1" fmla="*/ 0 h 92"/>
                    <a:gd name="T2" fmla="*/ 1046 w 1266"/>
                    <a:gd name="T3" fmla="*/ 0 h 92"/>
                    <a:gd name="T4" fmla="*/ 1266 w 1266"/>
                    <a:gd name="T5" fmla="*/ 92 h 92"/>
                    <a:gd name="T6" fmla="*/ 498 w 1266"/>
                    <a:gd name="T7" fmla="*/ 90 h 92"/>
                    <a:gd name="T8" fmla="*/ 0 w 1266"/>
                    <a:gd name="T9" fmla="*/ 0 h 92"/>
                  </a:gdLst>
                  <a:ahLst/>
                  <a:cxnLst>
                    <a:cxn ang="0">
                      <a:pos x="T0" y="T1"/>
                    </a:cxn>
                    <a:cxn ang="0">
                      <a:pos x="T2" y="T3"/>
                    </a:cxn>
                    <a:cxn ang="0">
                      <a:pos x="T4" y="T5"/>
                    </a:cxn>
                    <a:cxn ang="0">
                      <a:pos x="T6" y="T7"/>
                    </a:cxn>
                    <a:cxn ang="0">
                      <a:pos x="T8" y="T9"/>
                    </a:cxn>
                  </a:cxnLst>
                  <a:rect l="0" t="0" r="r" b="b"/>
                  <a:pathLst>
                    <a:path w="1266" h="92">
                      <a:moveTo>
                        <a:pt x="0" y="0"/>
                      </a:moveTo>
                      <a:lnTo>
                        <a:pt x="1046" y="0"/>
                      </a:lnTo>
                      <a:lnTo>
                        <a:pt x="1266" y="92"/>
                      </a:lnTo>
                      <a:lnTo>
                        <a:pt x="498" y="90"/>
                      </a:lnTo>
                      <a:lnTo>
                        <a:pt x="0" y="0"/>
                      </a:lnTo>
                      <a:close/>
                    </a:path>
                  </a:pathLst>
                </a:custGeom>
                <a:solidFill>
                  <a:srgbClr val="E0A2C1"/>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3" name="Freeform 27"/>
                <p:cNvSpPr>
                  <a:spLocks/>
                </p:cNvSpPr>
                <p:nvPr/>
              </p:nvSpPr>
              <p:spPr bwMode="auto">
                <a:xfrm>
                  <a:off x="1870" y="3155"/>
                  <a:ext cx="164" cy="230"/>
                </a:xfrm>
                <a:custGeom>
                  <a:avLst/>
                  <a:gdLst>
                    <a:gd name="T0" fmla="*/ 222 w 222"/>
                    <a:gd name="T1" fmla="*/ 0 h 343"/>
                    <a:gd name="T2" fmla="*/ 0 w 222"/>
                    <a:gd name="T3" fmla="*/ 157 h 343"/>
                    <a:gd name="T4" fmla="*/ 0 w 222"/>
                    <a:gd name="T5" fmla="*/ 343 h 343"/>
                    <a:gd name="T6" fmla="*/ 220 w 222"/>
                    <a:gd name="T7" fmla="*/ 195 h 343"/>
                    <a:gd name="T8" fmla="*/ 222 w 222"/>
                    <a:gd name="T9" fmla="*/ 0 h 343"/>
                  </a:gdLst>
                  <a:ahLst/>
                  <a:cxnLst>
                    <a:cxn ang="0">
                      <a:pos x="T0" y="T1"/>
                    </a:cxn>
                    <a:cxn ang="0">
                      <a:pos x="T2" y="T3"/>
                    </a:cxn>
                    <a:cxn ang="0">
                      <a:pos x="T4" y="T5"/>
                    </a:cxn>
                    <a:cxn ang="0">
                      <a:pos x="T6" y="T7"/>
                    </a:cxn>
                    <a:cxn ang="0">
                      <a:pos x="T8" y="T9"/>
                    </a:cxn>
                  </a:cxnLst>
                  <a:rect l="0" t="0" r="r" b="b"/>
                  <a:pathLst>
                    <a:path w="222" h="343">
                      <a:moveTo>
                        <a:pt x="222" y="0"/>
                      </a:moveTo>
                      <a:lnTo>
                        <a:pt x="0" y="157"/>
                      </a:lnTo>
                      <a:lnTo>
                        <a:pt x="0" y="343"/>
                      </a:lnTo>
                      <a:lnTo>
                        <a:pt x="220" y="195"/>
                      </a:lnTo>
                      <a:lnTo>
                        <a:pt x="222" y="0"/>
                      </a:lnTo>
                      <a:close/>
                    </a:path>
                  </a:pathLst>
                </a:custGeom>
                <a:solidFill>
                  <a:srgbClr val="D98BB2"/>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4" name="Rectangle 28"/>
                <p:cNvSpPr>
                  <a:spLocks noChangeArrowheads="1"/>
                </p:cNvSpPr>
                <p:nvPr/>
              </p:nvSpPr>
              <p:spPr bwMode="auto">
                <a:xfrm flipH="1">
                  <a:off x="2033" y="3156"/>
                  <a:ext cx="782" cy="130"/>
                </a:xfrm>
                <a:prstGeom prst="rect">
                  <a:avLst/>
                </a:prstGeom>
                <a:solidFill>
                  <a:srgbClr val="E6B4C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5" name="Freeform 29"/>
                <p:cNvSpPr>
                  <a:spLocks/>
                </p:cNvSpPr>
                <p:nvPr/>
              </p:nvSpPr>
              <p:spPr bwMode="auto">
                <a:xfrm flipH="1">
                  <a:off x="1867" y="3284"/>
                  <a:ext cx="935" cy="103"/>
                </a:xfrm>
                <a:custGeom>
                  <a:avLst/>
                  <a:gdLst>
                    <a:gd name="T0" fmla="*/ 0 w 1266"/>
                    <a:gd name="T1" fmla="*/ 0 h 92"/>
                    <a:gd name="T2" fmla="*/ 1046 w 1266"/>
                    <a:gd name="T3" fmla="*/ 0 h 92"/>
                    <a:gd name="T4" fmla="*/ 1266 w 1266"/>
                    <a:gd name="T5" fmla="*/ 92 h 92"/>
                    <a:gd name="T6" fmla="*/ 498 w 1266"/>
                    <a:gd name="T7" fmla="*/ 90 h 92"/>
                    <a:gd name="T8" fmla="*/ 0 w 1266"/>
                    <a:gd name="T9" fmla="*/ 0 h 92"/>
                  </a:gdLst>
                  <a:ahLst/>
                  <a:cxnLst>
                    <a:cxn ang="0">
                      <a:pos x="T0" y="T1"/>
                    </a:cxn>
                    <a:cxn ang="0">
                      <a:pos x="T2" y="T3"/>
                    </a:cxn>
                    <a:cxn ang="0">
                      <a:pos x="T4" y="T5"/>
                    </a:cxn>
                    <a:cxn ang="0">
                      <a:pos x="T6" y="T7"/>
                    </a:cxn>
                    <a:cxn ang="0">
                      <a:pos x="T8" y="T9"/>
                    </a:cxn>
                  </a:cxnLst>
                  <a:rect l="0" t="0" r="r" b="b"/>
                  <a:pathLst>
                    <a:path w="1266" h="92">
                      <a:moveTo>
                        <a:pt x="0" y="0"/>
                      </a:moveTo>
                      <a:lnTo>
                        <a:pt x="1046" y="0"/>
                      </a:lnTo>
                      <a:lnTo>
                        <a:pt x="1266" y="92"/>
                      </a:lnTo>
                      <a:lnTo>
                        <a:pt x="498" y="90"/>
                      </a:lnTo>
                      <a:lnTo>
                        <a:pt x="0" y="0"/>
                      </a:lnTo>
                      <a:close/>
                    </a:path>
                  </a:pathLst>
                </a:custGeom>
                <a:solidFill>
                  <a:srgbClr val="E0A2C1"/>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6" name="Freeform 30"/>
                <p:cNvSpPr>
                  <a:spLocks/>
                </p:cNvSpPr>
                <p:nvPr/>
              </p:nvSpPr>
              <p:spPr bwMode="auto">
                <a:xfrm>
                  <a:off x="1065" y="3305"/>
                  <a:ext cx="190" cy="628"/>
                </a:xfrm>
                <a:custGeom>
                  <a:avLst/>
                  <a:gdLst>
                    <a:gd name="T0" fmla="*/ 3 w 252"/>
                    <a:gd name="T1" fmla="*/ 0 h 591"/>
                    <a:gd name="T2" fmla="*/ 252 w 252"/>
                    <a:gd name="T3" fmla="*/ 72 h 591"/>
                    <a:gd name="T4" fmla="*/ 252 w 252"/>
                    <a:gd name="T5" fmla="*/ 501 h 591"/>
                    <a:gd name="T6" fmla="*/ 0 w 252"/>
                    <a:gd name="T7" fmla="*/ 591 h 591"/>
                  </a:gdLst>
                  <a:ahLst/>
                  <a:cxnLst>
                    <a:cxn ang="0">
                      <a:pos x="T0" y="T1"/>
                    </a:cxn>
                    <a:cxn ang="0">
                      <a:pos x="T2" y="T3"/>
                    </a:cxn>
                    <a:cxn ang="0">
                      <a:pos x="T4" y="T5"/>
                    </a:cxn>
                    <a:cxn ang="0">
                      <a:pos x="T6" y="T7"/>
                    </a:cxn>
                  </a:cxnLst>
                  <a:rect l="0" t="0" r="r" b="b"/>
                  <a:pathLst>
                    <a:path w="252" h="591">
                      <a:moveTo>
                        <a:pt x="3" y="0"/>
                      </a:moveTo>
                      <a:lnTo>
                        <a:pt x="252" y="72"/>
                      </a:lnTo>
                      <a:lnTo>
                        <a:pt x="252" y="501"/>
                      </a:lnTo>
                      <a:lnTo>
                        <a:pt x="0" y="591"/>
                      </a:lnTo>
                    </a:path>
                  </a:pathLst>
                </a:custGeom>
                <a:solidFill>
                  <a:srgbClr val="DB91B6"/>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27" name="Rectangle 31"/>
                <p:cNvSpPr>
                  <a:spLocks noChangeArrowheads="1"/>
                </p:cNvSpPr>
                <p:nvPr/>
              </p:nvSpPr>
              <p:spPr bwMode="auto">
                <a:xfrm>
                  <a:off x="290" y="3305"/>
                  <a:ext cx="779" cy="631"/>
                </a:xfrm>
                <a:prstGeom prst="rect">
                  <a:avLst/>
                </a:prstGeom>
                <a:solidFill>
                  <a:srgbClr val="EECAD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2000" dirty="0">
                      <a:solidFill>
                        <a:srgbClr val="080808"/>
                      </a:solidFill>
                      <a:latin typeface="+mn-ea"/>
                      <a:ea typeface="+mn-ea"/>
                    </a:rPr>
                    <a:t>经营杠杆效应</a:t>
                  </a:r>
                </a:p>
              </p:txBody>
            </p:sp>
            <p:sp>
              <p:nvSpPr>
                <p:cNvPr id="28" name="Freeform 32"/>
                <p:cNvSpPr>
                  <a:spLocks/>
                </p:cNvSpPr>
                <p:nvPr/>
              </p:nvSpPr>
              <p:spPr bwMode="auto">
                <a:xfrm>
                  <a:off x="303" y="3323"/>
                  <a:ext cx="747" cy="586"/>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29" name="Freeform 33"/>
                <p:cNvSpPr>
                  <a:spLocks/>
                </p:cNvSpPr>
                <p:nvPr/>
              </p:nvSpPr>
              <p:spPr bwMode="auto">
                <a:xfrm flipH="1" flipV="1">
                  <a:off x="303" y="3330"/>
                  <a:ext cx="747" cy="586"/>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noFill/>
                <a:ln w="12700"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30" name="Freeform 34"/>
                <p:cNvSpPr>
                  <a:spLocks/>
                </p:cNvSpPr>
                <p:nvPr/>
              </p:nvSpPr>
              <p:spPr bwMode="auto">
                <a:xfrm flipH="1">
                  <a:off x="1847" y="3305"/>
                  <a:ext cx="193" cy="628"/>
                </a:xfrm>
                <a:custGeom>
                  <a:avLst/>
                  <a:gdLst>
                    <a:gd name="T0" fmla="*/ 3 w 252"/>
                    <a:gd name="T1" fmla="*/ 0 h 591"/>
                    <a:gd name="T2" fmla="*/ 252 w 252"/>
                    <a:gd name="T3" fmla="*/ 72 h 591"/>
                    <a:gd name="T4" fmla="*/ 252 w 252"/>
                    <a:gd name="T5" fmla="*/ 501 h 591"/>
                    <a:gd name="T6" fmla="*/ 0 w 252"/>
                    <a:gd name="T7" fmla="*/ 591 h 591"/>
                  </a:gdLst>
                  <a:ahLst/>
                  <a:cxnLst>
                    <a:cxn ang="0">
                      <a:pos x="T0" y="T1"/>
                    </a:cxn>
                    <a:cxn ang="0">
                      <a:pos x="T2" y="T3"/>
                    </a:cxn>
                    <a:cxn ang="0">
                      <a:pos x="T4" y="T5"/>
                    </a:cxn>
                    <a:cxn ang="0">
                      <a:pos x="T6" y="T7"/>
                    </a:cxn>
                  </a:cxnLst>
                  <a:rect l="0" t="0" r="r" b="b"/>
                  <a:pathLst>
                    <a:path w="252" h="591">
                      <a:moveTo>
                        <a:pt x="3" y="0"/>
                      </a:moveTo>
                      <a:lnTo>
                        <a:pt x="252" y="72"/>
                      </a:lnTo>
                      <a:lnTo>
                        <a:pt x="252" y="501"/>
                      </a:lnTo>
                      <a:lnTo>
                        <a:pt x="0" y="591"/>
                      </a:lnTo>
                    </a:path>
                  </a:pathLst>
                </a:custGeom>
                <a:solidFill>
                  <a:srgbClr val="DB91B6"/>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31" name="Rectangle 35"/>
                <p:cNvSpPr>
                  <a:spLocks noChangeArrowheads="1"/>
                </p:cNvSpPr>
                <p:nvPr/>
              </p:nvSpPr>
              <p:spPr bwMode="auto">
                <a:xfrm flipH="1">
                  <a:off x="2035" y="3305"/>
                  <a:ext cx="778" cy="631"/>
                </a:xfrm>
                <a:prstGeom prst="rect">
                  <a:avLst/>
                </a:prstGeom>
                <a:solidFill>
                  <a:srgbClr val="EECAD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32" name="Freeform 36"/>
                <p:cNvSpPr>
                  <a:spLocks/>
                </p:cNvSpPr>
                <p:nvPr/>
              </p:nvSpPr>
              <p:spPr bwMode="auto">
                <a:xfrm flipH="1">
                  <a:off x="2054" y="3323"/>
                  <a:ext cx="746" cy="586"/>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33" name="Freeform 37"/>
                <p:cNvSpPr>
                  <a:spLocks/>
                </p:cNvSpPr>
                <p:nvPr/>
              </p:nvSpPr>
              <p:spPr bwMode="auto">
                <a:xfrm flipV="1">
                  <a:off x="2054" y="3330"/>
                  <a:ext cx="746" cy="586"/>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noFill/>
                <a:ln w="12700"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34" name="Freeform 38"/>
                <p:cNvSpPr>
                  <a:spLocks/>
                </p:cNvSpPr>
                <p:nvPr/>
              </p:nvSpPr>
              <p:spPr bwMode="auto">
                <a:xfrm>
                  <a:off x="1148" y="3269"/>
                  <a:ext cx="823" cy="88"/>
                </a:xfrm>
                <a:custGeom>
                  <a:avLst/>
                  <a:gdLst>
                    <a:gd name="T0" fmla="*/ 0 w 984"/>
                    <a:gd name="T1" fmla="*/ 0 h 88"/>
                    <a:gd name="T2" fmla="*/ 136 w 984"/>
                    <a:gd name="T3" fmla="*/ 88 h 88"/>
                    <a:gd name="T4" fmla="*/ 856 w 984"/>
                    <a:gd name="T5" fmla="*/ 88 h 88"/>
                    <a:gd name="T6" fmla="*/ 984 w 984"/>
                    <a:gd name="T7" fmla="*/ 0 h 88"/>
                    <a:gd name="T8" fmla="*/ 0 w 984"/>
                    <a:gd name="T9" fmla="*/ 0 h 88"/>
                  </a:gdLst>
                  <a:ahLst/>
                  <a:cxnLst>
                    <a:cxn ang="0">
                      <a:pos x="T0" y="T1"/>
                    </a:cxn>
                    <a:cxn ang="0">
                      <a:pos x="T2" y="T3"/>
                    </a:cxn>
                    <a:cxn ang="0">
                      <a:pos x="T4" y="T5"/>
                    </a:cxn>
                    <a:cxn ang="0">
                      <a:pos x="T6" y="T7"/>
                    </a:cxn>
                    <a:cxn ang="0">
                      <a:pos x="T8" y="T9"/>
                    </a:cxn>
                  </a:cxnLst>
                  <a:rect l="0" t="0" r="r" b="b"/>
                  <a:pathLst>
                    <a:path w="984" h="88">
                      <a:moveTo>
                        <a:pt x="0" y="0"/>
                      </a:moveTo>
                      <a:lnTo>
                        <a:pt x="136" y="88"/>
                      </a:lnTo>
                      <a:lnTo>
                        <a:pt x="856" y="88"/>
                      </a:lnTo>
                      <a:lnTo>
                        <a:pt x="984" y="0"/>
                      </a:lnTo>
                      <a:lnTo>
                        <a:pt x="0" y="0"/>
                      </a:lnTo>
                      <a:close/>
                    </a:path>
                  </a:pathLst>
                </a:custGeom>
                <a:solidFill>
                  <a:srgbClr val="DB91B6"/>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35" name="Rectangle 39"/>
                <p:cNvSpPr>
                  <a:spLocks noChangeArrowheads="1"/>
                </p:cNvSpPr>
                <p:nvPr/>
              </p:nvSpPr>
              <p:spPr bwMode="auto">
                <a:xfrm flipH="1">
                  <a:off x="1139" y="3159"/>
                  <a:ext cx="835" cy="130"/>
                </a:xfrm>
                <a:prstGeom prst="rect">
                  <a:avLst/>
                </a:prstGeom>
                <a:solidFill>
                  <a:srgbClr val="E6B4C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sp>
              <p:nvSpPr>
                <p:cNvPr id="36" name="Rectangle 40"/>
                <p:cNvSpPr>
                  <a:spLocks noChangeArrowheads="1"/>
                </p:cNvSpPr>
                <p:nvPr/>
              </p:nvSpPr>
              <p:spPr bwMode="auto">
                <a:xfrm>
                  <a:off x="1140" y="3305"/>
                  <a:ext cx="829" cy="631"/>
                </a:xfrm>
                <a:prstGeom prst="rect">
                  <a:avLst/>
                </a:prstGeom>
                <a:solidFill>
                  <a:srgbClr val="EECAD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zh-CN" altLang="en-US" sz="2000">
                    <a:latin typeface="+mn-ea"/>
                    <a:ea typeface="+mn-ea"/>
                  </a:endParaRPr>
                </a:p>
              </p:txBody>
            </p:sp>
            <p:grpSp>
              <p:nvGrpSpPr>
                <p:cNvPr id="37" name="Group 41"/>
                <p:cNvGrpSpPr>
                  <a:grpSpLocks/>
                </p:cNvGrpSpPr>
                <p:nvPr/>
              </p:nvGrpSpPr>
              <p:grpSpPr bwMode="auto">
                <a:xfrm>
                  <a:off x="1154" y="3324"/>
                  <a:ext cx="795" cy="592"/>
                  <a:chOff x="1650" y="3522"/>
                  <a:chExt cx="1026" cy="534"/>
                </a:xfrm>
              </p:grpSpPr>
              <p:sp>
                <p:nvSpPr>
                  <p:cNvPr id="40" name="Freeform 42"/>
                  <p:cNvSpPr>
                    <a:spLocks/>
                  </p:cNvSpPr>
                  <p:nvPr/>
                </p:nvSpPr>
                <p:spPr bwMode="auto">
                  <a:xfrm>
                    <a:off x="1650" y="3522"/>
                    <a:ext cx="1026" cy="528"/>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solidFill>
                    <a:srgbClr val="EECAD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sp>
                <p:nvSpPr>
                  <p:cNvPr id="41" name="Freeform 43"/>
                  <p:cNvSpPr>
                    <a:spLocks/>
                  </p:cNvSpPr>
                  <p:nvPr/>
                </p:nvSpPr>
                <p:spPr bwMode="auto">
                  <a:xfrm flipH="1" flipV="1">
                    <a:off x="1650" y="3528"/>
                    <a:ext cx="1026" cy="528"/>
                  </a:xfrm>
                  <a:custGeom>
                    <a:avLst/>
                    <a:gdLst>
                      <a:gd name="T0" fmla="*/ 0 w 1044"/>
                      <a:gd name="T1" fmla="*/ 540 h 540"/>
                      <a:gd name="T2" fmla="*/ 0 w 1044"/>
                      <a:gd name="T3" fmla="*/ 0 h 540"/>
                      <a:gd name="T4" fmla="*/ 1044 w 1044"/>
                      <a:gd name="T5" fmla="*/ 0 h 540"/>
                    </a:gdLst>
                    <a:ahLst/>
                    <a:cxnLst>
                      <a:cxn ang="0">
                        <a:pos x="T0" y="T1"/>
                      </a:cxn>
                      <a:cxn ang="0">
                        <a:pos x="T2" y="T3"/>
                      </a:cxn>
                      <a:cxn ang="0">
                        <a:pos x="T4" y="T5"/>
                      </a:cxn>
                    </a:cxnLst>
                    <a:rect l="0" t="0" r="r" b="b"/>
                    <a:pathLst>
                      <a:path w="1044" h="540">
                        <a:moveTo>
                          <a:pt x="0" y="540"/>
                        </a:moveTo>
                        <a:lnTo>
                          <a:pt x="0" y="0"/>
                        </a:lnTo>
                        <a:lnTo>
                          <a:pt x="1044" y="0"/>
                        </a:lnTo>
                      </a:path>
                    </a:pathLst>
                  </a:custGeom>
                  <a:solidFill>
                    <a:srgbClr val="EECADC"/>
                  </a:solidFill>
                  <a:ln w="1270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000">
                      <a:latin typeface="+mn-ea"/>
                      <a:ea typeface="+mn-ea"/>
                    </a:endParaRPr>
                  </a:p>
                </p:txBody>
              </p:sp>
            </p:grpSp>
            <p:sp>
              <p:nvSpPr>
                <p:cNvPr id="38" name="Arc 44"/>
                <p:cNvSpPr>
                  <a:spLocks/>
                </p:cNvSpPr>
                <p:nvPr/>
              </p:nvSpPr>
              <p:spPr bwMode="auto">
                <a:xfrm flipV="1">
                  <a:off x="894" y="2668"/>
                  <a:ext cx="1261" cy="204"/>
                </a:xfrm>
                <a:custGeom>
                  <a:avLst/>
                  <a:gdLst>
                    <a:gd name="G0" fmla="+- 21600 0 0"/>
                    <a:gd name="G1" fmla="+- 21600 0 0"/>
                    <a:gd name="G2" fmla="+- 21600 0 0"/>
                    <a:gd name="T0" fmla="*/ 0 w 43200"/>
                    <a:gd name="T1" fmla="*/ 21577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577"/>
                      </a:moveTo>
                      <a:cubicBezTo>
                        <a:pt x="12" y="9656"/>
                        <a:pt x="9679" y="-1"/>
                        <a:pt x="21600" y="0"/>
                      </a:cubicBezTo>
                      <a:cubicBezTo>
                        <a:pt x="33529" y="0"/>
                        <a:pt x="43200" y="9670"/>
                        <a:pt x="43200" y="21600"/>
                      </a:cubicBezTo>
                    </a:path>
                    <a:path w="43200" h="21600" stroke="0" extrusionOk="0">
                      <a:moveTo>
                        <a:pt x="0" y="21577"/>
                      </a:moveTo>
                      <a:cubicBezTo>
                        <a:pt x="12" y="9656"/>
                        <a:pt x="9679" y="-1"/>
                        <a:pt x="21600" y="0"/>
                      </a:cubicBezTo>
                      <a:cubicBezTo>
                        <a:pt x="33529" y="0"/>
                        <a:pt x="43200" y="9670"/>
                        <a:pt x="43200" y="21600"/>
                      </a:cubicBezTo>
                      <a:lnTo>
                        <a:pt x="21600" y="21600"/>
                      </a:lnTo>
                      <a:close/>
                    </a:path>
                  </a:pathLst>
                </a:custGeom>
                <a:gradFill rotWithShape="0">
                  <a:gsLst>
                    <a:gs pos="0">
                      <a:srgbClr val="98D73B">
                        <a:gamma/>
                        <a:tint val="36471"/>
                        <a:invGamma/>
                      </a:srgbClr>
                    </a:gs>
                    <a:gs pos="100000">
                      <a:srgbClr val="98D73B"/>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p>
                  <a:pPr algn="ctr"/>
                  <a:endParaRPr lang="zh-CN" altLang="en-US" sz="2000">
                    <a:latin typeface="+mn-ea"/>
                    <a:ea typeface="+mn-ea"/>
                  </a:endParaRPr>
                </a:p>
              </p:txBody>
            </p:sp>
            <p:sp>
              <p:nvSpPr>
                <p:cNvPr id="39" name="Oval 45"/>
                <p:cNvSpPr>
                  <a:spLocks noChangeArrowheads="1"/>
                </p:cNvSpPr>
                <p:nvPr/>
              </p:nvSpPr>
              <p:spPr bwMode="auto">
                <a:xfrm>
                  <a:off x="898" y="2426"/>
                  <a:ext cx="1253" cy="286"/>
                </a:xfrm>
                <a:prstGeom prst="ellipse">
                  <a:avLst/>
                </a:prstGeom>
                <a:solidFill>
                  <a:srgbClr val="E9F6D6"/>
                </a:solidFill>
                <a:ln>
                  <a:noFill/>
                </a:ln>
                <a:effectLst>
                  <a:prstShdw prst="shdw17" dist="17961" dir="2700000">
                    <a:srgbClr val="6B9E20"/>
                  </a:prstShdw>
                </a:effectLst>
                <a:extLst>
                  <a:ext uri="{91240B29-F687-4F45-9708-019B960494DF}">
                    <a14:hiddenLine xmlns:a14="http://schemas.microsoft.com/office/drawing/2010/main" w="9525">
                      <a:solidFill>
                        <a:schemeClr val="tx1"/>
                      </a:solidFill>
                      <a:round/>
                      <a:headEnd/>
                      <a:tailEnd/>
                    </a14:hiddenLine>
                  </a:ext>
                </a:extLst>
              </p:spPr>
              <p:txBody>
                <a:bodyPr lIns="92075" tIns="46038" rIns="92075" bIns="46038" anchor="ctr">
                  <a:spAutoFit/>
                </a:bodyPr>
                <a:lstStyle/>
                <a:p>
                  <a:pPr algn="ctr"/>
                  <a:endParaRPr lang="zh-CN" altLang="en-US" sz="2000">
                    <a:latin typeface="+mn-ea"/>
                    <a:ea typeface="+mn-ea"/>
                  </a:endParaRPr>
                </a:p>
              </p:txBody>
            </p:sp>
          </p:grpSp>
          <p:sp>
            <p:nvSpPr>
              <p:cNvPr id="15" name="Text Box 48"/>
              <p:cNvSpPr txBox="1">
                <a:spLocks noChangeArrowheads="1"/>
              </p:cNvSpPr>
              <p:nvPr/>
            </p:nvSpPr>
            <p:spPr bwMode="auto">
              <a:xfrm>
                <a:off x="2340" y="1607"/>
                <a:ext cx="991" cy="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FFFFFF"/>
                    </a:solidFill>
                    <a:miter lim="800000"/>
                    <a:headEnd/>
                    <a:tailEnd/>
                  </a14:hiddenLine>
                </a:ext>
                <a:ext uri="{AF507438-7753-43E0-B8FC-AC1667EBCBE1}">
                  <a14:hiddenEffects xmlns:a14="http://schemas.microsoft.com/office/drawing/2010/main">
                    <a:effectLst>
                      <a:outerShdw dist="53882" dir="2700000" algn="ctr" rotWithShape="0">
                        <a:srgbClr val="080808">
                          <a:alpha val="50000"/>
                        </a:srgbClr>
                      </a:outerShdw>
                    </a:effectLst>
                  </a14:hiddenEffects>
                </a:ext>
              </a:extLst>
            </p:spPr>
            <p:txBody>
              <a:bodyPr wrap="square">
                <a:spAutoFit/>
              </a:bodyPr>
              <a:lstStyle/>
              <a:p>
                <a:pPr algn="ctr">
                  <a:spcBef>
                    <a:spcPct val="50000"/>
                  </a:spcBef>
                </a:pPr>
                <a:r>
                  <a:rPr lang="zh-CN" altLang="en-US" sz="2400" dirty="0">
                    <a:solidFill>
                      <a:srgbClr val="080808"/>
                    </a:solidFill>
                    <a:latin typeface="+mn-ea"/>
                    <a:ea typeface="+mn-ea"/>
                  </a:rPr>
                  <a:t>杠杆效应</a:t>
                </a:r>
              </a:p>
            </p:txBody>
          </p:sp>
        </p:grpSp>
        <p:sp>
          <p:nvSpPr>
            <p:cNvPr id="55" name="Rectangle 31"/>
            <p:cNvSpPr>
              <a:spLocks noChangeArrowheads="1"/>
            </p:cNvSpPr>
            <p:nvPr/>
          </p:nvSpPr>
          <p:spPr bwMode="auto">
            <a:xfrm>
              <a:off x="4799856" y="4419253"/>
              <a:ext cx="2170399" cy="1116827"/>
            </a:xfrm>
            <a:prstGeom prst="rect">
              <a:avLst/>
            </a:prstGeom>
            <a:solidFill>
              <a:srgbClr val="EECAD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2000" dirty="0">
                  <a:solidFill>
                    <a:srgbClr val="080808"/>
                  </a:solidFill>
                  <a:latin typeface="+mn-ea"/>
                  <a:ea typeface="+mn-ea"/>
                </a:rPr>
                <a:t>财务杠杆效应</a:t>
              </a:r>
            </a:p>
          </p:txBody>
        </p:sp>
        <p:sp>
          <p:nvSpPr>
            <p:cNvPr id="56" name="Rectangle 31"/>
            <p:cNvSpPr>
              <a:spLocks noChangeArrowheads="1"/>
            </p:cNvSpPr>
            <p:nvPr/>
          </p:nvSpPr>
          <p:spPr bwMode="auto">
            <a:xfrm>
              <a:off x="7248128" y="4423160"/>
              <a:ext cx="2170399" cy="1116827"/>
            </a:xfrm>
            <a:prstGeom prst="rect">
              <a:avLst/>
            </a:prstGeom>
            <a:solidFill>
              <a:srgbClr val="EECAD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2000" dirty="0">
                  <a:solidFill>
                    <a:srgbClr val="080808"/>
                  </a:solidFill>
                  <a:latin typeface="+mn-ea"/>
                  <a:ea typeface="+mn-ea"/>
                </a:rPr>
                <a:t>总杠杆效应</a:t>
              </a:r>
            </a:p>
          </p:txBody>
        </p:sp>
      </p:grpSp>
    </p:spTree>
    <p:extLst>
      <p:ext uri="{BB962C8B-B14F-4D97-AF65-F5344CB8AC3E}">
        <p14:creationId xmlns:p14="http://schemas.microsoft.com/office/powerpoint/2010/main" val="1778138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pPr>
              <a:lnSpc>
                <a:spcPct val="150000"/>
              </a:lnSpc>
            </a:pPr>
            <a:endParaRPr lang="en-US" sz="3200">
              <a:latin typeface="+mn-ea"/>
              <a:ea typeface="+mn-ea"/>
            </a:endParaRPr>
          </a:p>
        </p:txBody>
      </p:sp>
      <p:sp>
        <p:nvSpPr>
          <p:cNvPr id="154" name="文本框 153"/>
          <p:cNvSpPr txBox="1"/>
          <p:nvPr/>
        </p:nvSpPr>
        <p:spPr>
          <a:xfrm>
            <a:off x="1385750" y="2509970"/>
            <a:ext cx="9748519"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50000"/>
              </a:lnSpc>
            </a:pPr>
            <a:r>
              <a:rPr lang="en-US" altLang="zh-CN" sz="2400" dirty="0">
                <a:latin typeface="+mn-ea"/>
              </a:rPr>
              <a:t>   </a:t>
            </a:r>
            <a:r>
              <a:rPr lang="zh-CN" sz="2400" dirty="0">
                <a:latin typeface="+mn-ea"/>
              </a:rPr>
              <a:t>在单价和成本水平不变的条件下，</a:t>
            </a:r>
            <a:r>
              <a:rPr lang="zh-CN" sz="2400" dirty="0">
                <a:solidFill>
                  <a:schemeClr val="tx2"/>
                </a:solidFill>
                <a:latin typeface="+mn-ea"/>
              </a:rPr>
              <a:t>销售量</a:t>
            </a:r>
            <a:r>
              <a:rPr lang="zh-CN" sz="2400" dirty="0">
                <a:latin typeface="+mn-ea"/>
              </a:rPr>
              <a:t>的增长会引起</a:t>
            </a:r>
            <a:r>
              <a:rPr lang="zh-CN" sz="2400" dirty="0">
                <a:solidFill>
                  <a:schemeClr val="tx2"/>
                </a:solidFill>
                <a:latin typeface="+mn-ea"/>
              </a:rPr>
              <a:t>息税前利润</a:t>
            </a:r>
            <a:r>
              <a:rPr lang="zh-CN" sz="2400" dirty="0">
                <a:latin typeface="+mn-ea"/>
              </a:rPr>
              <a:t>以更大的幅度增长，这就是经营杠杆效应</a:t>
            </a:r>
            <a:r>
              <a:rPr lang="zh-CN" altLang="en-US" sz="2400" dirty="0">
                <a:latin typeface="+mn-ea"/>
              </a:rPr>
              <a:t>。</a:t>
            </a:r>
          </a:p>
        </p:txBody>
      </p:sp>
      <p:grpSp>
        <p:nvGrpSpPr>
          <p:cNvPr id="9" name="组合 8"/>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2" name="文本框 109"/>
          <p:cNvSpPr txBox="1"/>
          <p:nvPr/>
        </p:nvSpPr>
        <p:spPr>
          <a:xfrm>
            <a:off x="1028516" y="936794"/>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步骤一</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计算经营杠杆系数</a:t>
            </a:r>
            <a:endParaRPr lang="zh-CN" altLang="en-US" sz="2400" b="1">
              <a:solidFill>
                <a:schemeClr val="tx1"/>
              </a:solidFill>
              <a:latin typeface="+mn-ea"/>
              <a:cs typeface="黑体" panose="02010609060101010101" charset="-122"/>
              <a:sym typeface="+mn-ea"/>
            </a:endParaRPr>
          </a:p>
        </p:txBody>
      </p:sp>
      <p:sp>
        <p:nvSpPr>
          <p:cNvPr id="13" name="文本框 4"/>
          <p:cNvSpPr txBox="1"/>
          <p:nvPr/>
        </p:nvSpPr>
        <p:spPr>
          <a:xfrm>
            <a:off x="1028516" y="1672588"/>
            <a:ext cx="5080661" cy="460268"/>
          </a:xfrm>
          <a:prstGeom prst="rect">
            <a:avLst/>
          </a:prstGeom>
          <a:noFill/>
          <a:ln w="9525">
            <a:noFill/>
          </a:ln>
        </p:spPr>
        <p:txBody>
          <a:bodyPr>
            <a:spAutoFit/>
          </a:bodyPr>
          <a:lstStyle/>
          <a:p>
            <a:pPr marL="0" indent="0"/>
            <a:r>
              <a:rPr lang="zh-CN" sz="2400" b="1">
                <a:latin typeface="+mn-ea"/>
                <a:ea typeface="+mn-ea"/>
              </a:rPr>
              <a:t>（一）经营杠杆效应</a:t>
            </a:r>
            <a:endParaRPr lang="zh-CN" altLang="en-US" sz="2400" b="1">
              <a:latin typeface="+mn-ea"/>
              <a:ea typeface="+mn-ea"/>
            </a:endParaRPr>
          </a:p>
        </p:txBody>
      </p:sp>
      <p:sp>
        <p:nvSpPr>
          <p:cNvPr id="14" name="文本框 1"/>
          <p:cNvSpPr txBox="1"/>
          <p:nvPr/>
        </p:nvSpPr>
        <p:spPr>
          <a:xfrm>
            <a:off x="1385750" y="4170129"/>
            <a:ext cx="9574773"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b="1" dirty="0">
                <a:solidFill>
                  <a:srgbClr val="000000"/>
                </a:solidFill>
                <a:ea typeface="宋体" panose="02010600030101010101" pitchFamily="2" charset="-122"/>
              </a:rPr>
              <a:t>　　</a:t>
            </a:r>
            <a:r>
              <a:rPr lang="zh-CN" sz="2400" b="1" dirty="0">
                <a:solidFill>
                  <a:srgbClr val="000000"/>
                </a:solidFill>
                <a:latin typeface="+mn-ea"/>
              </a:rPr>
              <a:t>息税前利润＝销售收入－总成本</a:t>
            </a:r>
            <a:endParaRPr lang="en-US" altLang="zh-CN" sz="2400" b="1" dirty="0">
              <a:solidFill>
                <a:srgbClr val="000000"/>
              </a:solidFill>
              <a:latin typeface="+mn-ea"/>
            </a:endParaRPr>
          </a:p>
          <a:p>
            <a:pPr marL="0" indent="0">
              <a:lnSpc>
                <a:spcPct val="150000"/>
              </a:lnSpc>
            </a:pPr>
            <a:r>
              <a:rPr lang="en-US" altLang="zh-CN" sz="2400" b="1" dirty="0">
                <a:solidFill>
                  <a:srgbClr val="000000"/>
                </a:solidFill>
                <a:latin typeface="+mn-ea"/>
              </a:rPr>
              <a:t>                        </a:t>
            </a:r>
            <a:r>
              <a:rPr lang="zh-CN" sz="2400" b="1" dirty="0">
                <a:solidFill>
                  <a:srgbClr val="000000"/>
                </a:solidFill>
                <a:latin typeface="+mn-ea"/>
              </a:rPr>
              <a:t>＝（</a:t>
            </a:r>
            <a:r>
              <a:rPr lang="zh-CN" sz="2400" b="1" dirty="0">
                <a:solidFill>
                  <a:schemeClr val="tx1"/>
                </a:solidFill>
                <a:latin typeface="+mn-ea"/>
              </a:rPr>
              <a:t>单价－单位变动成本</a:t>
            </a:r>
            <a:r>
              <a:rPr lang="zh-CN" sz="2400" b="1" dirty="0">
                <a:solidFill>
                  <a:srgbClr val="000000"/>
                </a:solidFill>
                <a:latin typeface="+mn-ea"/>
              </a:rPr>
              <a:t>）×销售量－</a:t>
            </a:r>
            <a:r>
              <a:rPr lang="zh-CN" sz="2400" b="1" dirty="0">
                <a:solidFill>
                  <a:schemeClr val="tx1"/>
                </a:solidFill>
                <a:latin typeface="+mn-ea"/>
              </a:rPr>
              <a:t>固定成本　</a:t>
            </a:r>
            <a:r>
              <a:rPr lang="zh-CN" sz="2400" b="1" dirty="0">
                <a:solidFill>
                  <a:srgbClr val="000000"/>
                </a:solidFill>
                <a:ea typeface="宋体" panose="02010600030101010101" pitchFamily="2" charset="-122"/>
              </a:rPr>
              <a:t>　</a:t>
            </a:r>
          </a:p>
        </p:txBody>
      </p:sp>
    </p:spTree>
    <p:extLst>
      <p:ext uri="{BB962C8B-B14F-4D97-AF65-F5344CB8AC3E}">
        <p14:creationId xmlns:p14="http://schemas.microsoft.com/office/powerpoint/2010/main" val="301183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7" name="组合 6"/>
          <p:cNvGrpSpPr/>
          <p:nvPr/>
        </p:nvGrpSpPr>
        <p:grpSpPr>
          <a:xfrm>
            <a:off x="88149" y="49302"/>
            <a:ext cx="4279659" cy="613803"/>
            <a:chOff x="1271464" y="2420888"/>
            <a:chExt cx="449071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0" name="文本框 109"/>
          <p:cNvSpPr txBox="1"/>
          <p:nvPr/>
        </p:nvSpPr>
        <p:spPr>
          <a:xfrm>
            <a:off x="1028516" y="936794"/>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步骤一</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计算经营杠杆系数</a:t>
            </a:r>
            <a:endParaRPr lang="zh-CN" altLang="en-US" sz="2400" b="1">
              <a:solidFill>
                <a:schemeClr val="tx1"/>
              </a:solidFill>
              <a:latin typeface="+mn-ea"/>
              <a:cs typeface="黑体" panose="02010609060101010101" charset="-122"/>
              <a:sym typeface="+mn-ea"/>
            </a:endParaRPr>
          </a:p>
        </p:txBody>
      </p:sp>
      <p:graphicFrame>
        <p:nvGraphicFramePr>
          <p:cNvPr id="11" name="表格 10"/>
          <p:cNvGraphicFramePr/>
          <p:nvPr>
            <p:custDataLst>
              <p:tags r:id="rId1"/>
            </p:custDataLst>
            <p:extLst>
              <p:ext uri="{D42A27DB-BD31-4B8C-83A1-F6EECF244321}">
                <p14:modId xmlns:p14="http://schemas.microsoft.com/office/powerpoint/2010/main" val="1619270764"/>
              </p:ext>
            </p:extLst>
          </p:nvPr>
        </p:nvGraphicFramePr>
        <p:xfrm>
          <a:off x="1049657" y="2204865"/>
          <a:ext cx="10179741" cy="1872207"/>
        </p:xfrm>
        <a:graphic>
          <a:graphicData uri="http://schemas.openxmlformats.org/drawingml/2006/table">
            <a:tbl>
              <a:tblPr firstRow="1" bandRow="1">
                <a:tableStyleId>{5940675A-B579-460E-94D1-54222C63F5DA}</a:tableStyleId>
              </a:tblPr>
              <a:tblGrid>
                <a:gridCol w="3393247">
                  <a:extLst>
                    <a:ext uri="{9D8B030D-6E8A-4147-A177-3AD203B41FA5}">
                      <a16:colId xmlns:a16="http://schemas.microsoft.com/office/drawing/2014/main" val="20000"/>
                    </a:ext>
                  </a:extLst>
                </a:gridCol>
                <a:gridCol w="3393247">
                  <a:extLst>
                    <a:ext uri="{9D8B030D-6E8A-4147-A177-3AD203B41FA5}">
                      <a16:colId xmlns:a16="http://schemas.microsoft.com/office/drawing/2014/main" val="20001"/>
                    </a:ext>
                  </a:extLst>
                </a:gridCol>
                <a:gridCol w="3393247">
                  <a:extLst>
                    <a:ext uri="{9D8B030D-6E8A-4147-A177-3AD203B41FA5}">
                      <a16:colId xmlns:a16="http://schemas.microsoft.com/office/drawing/2014/main" val="20002"/>
                    </a:ext>
                  </a:extLst>
                </a:gridCol>
              </a:tblGrid>
              <a:tr h="513500">
                <a:tc>
                  <a:txBody>
                    <a:bodyPr/>
                    <a:lstStyle/>
                    <a:p>
                      <a:pPr indent="0" algn="ctr">
                        <a:buNone/>
                      </a:pPr>
                      <a:r>
                        <a:rPr lang="en-US" sz="2400" b="1" dirty="0">
                          <a:solidFill>
                            <a:srgbClr val="000000"/>
                          </a:solidFill>
                          <a:latin typeface="+mn-ea"/>
                          <a:ea typeface="+mn-ea"/>
                          <a:cs typeface="宋体" panose="02010600030101010101" pitchFamily="2" charset="-122"/>
                        </a:rPr>
                        <a:t>概　念</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公　式</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说　明</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710635">
                <a:tc>
                  <a:txBody>
                    <a:bodyPr/>
                    <a:lstStyle/>
                    <a:p>
                      <a:pPr indent="0" algn="ctr">
                        <a:buNone/>
                      </a:pPr>
                      <a:r>
                        <a:rPr lang="en-US" sz="2400" b="1" dirty="0" err="1">
                          <a:solidFill>
                            <a:srgbClr val="000000"/>
                          </a:solidFill>
                          <a:latin typeface="+mn-ea"/>
                          <a:ea typeface="+mn-ea"/>
                          <a:cs typeface="宋体" panose="02010600030101010101" pitchFamily="2" charset="-122"/>
                        </a:rPr>
                        <a:t>边际贡献</a:t>
                      </a:r>
                      <a:r>
                        <a:rPr lang="zh-CN" altLang="en-US" sz="2400" b="1" dirty="0">
                          <a:solidFill>
                            <a:srgbClr val="000000"/>
                          </a:solidFill>
                          <a:latin typeface="+mn-ea"/>
                          <a:ea typeface="+mn-ea"/>
                          <a:cs typeface="宋体" panose="02010600030101010101" pitchFamily="2" charset="-122"/>
                        </a:rPr>
                        <a:t>总额</a:t>
                      </a:r>
                      <a:r>
                        <a:rPr lang="en-US" sz="2400" b="1" dirty="0" err="1">
                          <a:solidFill>
                            <a:srgbClr val="000000"/>
                          </a:solidFill>
                          <a:latin typeface="+mn-ea"/>
                          <a:ea typeface="+mn-ea"/>
                          <a:cs typeface="宋体" panose="02010600030101010101" pitchFamily="2" charset="-122"/>
                        </a:rPr>
                        <a:t>Tcm</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销售收入－变动成本</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rowSpan="2">
                  <a:txBody>
                    <a:bodyPr/>
                    <a:lstStyle/>
                    <a:p>
                      <a:pPr indent="0" algn="ctr">
                        <a:lnSpc>
                          <a:spcPct val="150000"/>
                        </a:lnSpc>
                        <a:buNone/>
                      </a:pPr>
                      <a:r>
                        <a:rPr lang="en-US" sz="2400" b="1" dirty="0" err="1">
                          <a:solidFill>
                            <a:srgbClr val="000000"/>
                          </a:solidFill>
                          <a:latin typeface="+mn-ea"/>
                          <a:ea typeface="+mn-ea"/>
                          <a:cs typeface="宋体" panose="02010600030101010101" pitchFamily="2" charset="-122"/>
                        </a:rPr>
                        <a:t>边际贡献</a:t>
                      </a:r>
                      <a:r>
                        <a:rPr lang="zh-CN" altLang="en-US" sz="2400" b="1" dirty="0">
                          <a:solidFill>
                            <a:srgbClr val="000000"/>
                          </a:solidFill>
                          <a:latin typeface="+mn-ea"/>
                          <a:ea typeface="+mn-ea"/>
                          <a:cs typeface="宋体" panose="02010600030101010101" pitchFamily="2" charset="-122"/>
                        </a:rPr>
                        <a:t>总额</a:t>
                      </a:r>
                      <a:r>
                        <a:rPr lang="en-US" sz="2400" b="1" dirty="0">
                          <a:solidFill>
                            <a:srgbClr val="000000"/>
                          </a:solidFill>
                          <a:latin typeface="+mn-ea"/>
                          <a:ea typeface="+mn-ea"/>
                          <a:cs typeface="宋体" panose="02010600030101010101" pitchFamily="2" charset="-122"/>
                        </a:rPr>
                        <a:t>＝</a:t>
                      </a:r>
                    </a:p>
                    <a:p>
                      <a:pPr indent="0" algn="ctr">
                        <a:lnSpc>
                          <a:spcPct val="150000"/>
                        </a:lnSpc>
                        <a:buNone/>
                      </a:pPr>
                      <a:r>
                        <a:rPr lang="en-US" sz="2400" b="1" dirty="0" err="1">
                          <a:solidFill>
                            <a:srgbClr val="000000"/>
                          </a:solidFill>
                          <a:latin typeface="+mn-ea"/>
                          <a:ea typeface="+mn-ea"/>
                          <a:cs typeface="宋体" panose="02010600030101010101" pitchFamily="2" charset="-122"/>
                        </a:rPr>
                        <a:t>单位边际贡献×销售量</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648072">
                <a:tc>
                  <a:txBody>
                    <a:bodyPr/>
                    <a:lstStyle/>
                    <a:p>
                      <a:pPr indent="0" algn="ctr">
                        <a:buNone/>
                      </a:pPr>
                      <a:r>
                        <a:rPr lang="en-US" sz="2400" b="1" dirty="0" err="1">
                          <a:solidFill>
                            <a:srgbClr val="000000"/>
                          </a:solidFill>
                          <a:latin typeface="+mn-ea"/>
                          <a:ea typeface="+mn-ea"/>
                          <a:cs typeface="宋体" panose="02010600030101010101" pitchFamily="2" charset="-122"/>
                        </a:rPr>
                        <a:t>单位边际贡献cm</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单价－单位变动成本</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51202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4" name="文本框 3"/>
          <p:cNvSpPr txBox="1"/>
          <p:nvPr/>
        </p:nvSpPr>
        <p:spPr>
          <a:xfrm>
            <a:off x="1859520" y="1628800"/>
            <a:ext cx="9104545" cy="1131079"/>
          </a:xfrm>
          <a:prstGeom prst="rect">
            <a:avLst/>
          </a:prstGeom>
          <a:noFill/>
          <a:ln w="9525">
            <a:noFill/>
          </a:ln>
        </p:spPr>
        <p:txBody>
          <a:bodyPr wrap="square">
            <a:spAutoFit/>
          </a:bodyPr>
          <a:lstStyle/>
          <a:p>
            <a:pPr marL="0" indent="0">
              <a:lnSpc>
                <a:spcPct val="150000"/>
              </a:lnSpc>
            </a:pPr>
            <a:r>
              <a:rPr lang="zh-CN" sz="2400" dirty="0">
                <a:latin typeface="+mn-ea"/>
                <a:ea typeface="+mn-ea"/>
              </a:rPr>
              <a:t>（1）DOL的定义公式：　　</a:t>
            </a:r>
          </a:p>
          <a:p>
            <a:pPr marL="0" indent="0">
              <a:lnSpc>
                <a:spcPct val="150000"/>
              </a:lnSpc>
            </a:pPr>
            <a:r>
              <a:rPr lang="zh-CN" sz="2400" dirty="0">
                <a:latin typeface="+mn-ea"/>
                <a:ea typeface="+mn-ea"/>
              </a:rPr>
              <a:t>经营杠杆系数＝息税前利润变动率/产销变动率</a:t>
            </a:r>
            <a:r>
              <a:rPr lang="zh-CN" sz="2400" b="0" dirty="0">
                <a:solidFill>
                  <a:srgbClr val="000000"/>
                </a:solidFill>
                <a:ea typeface="宋体" panose="02010600030101010101" pitchFamily="2" charset="-122"/>
              </a:rPr>
              <a:t>　　</a:t>
            </a:r>
            <a:endParaRPr lang="zh-CN" altLang="en-US" sz="2400" b="0" dirty="0">
              <a:solidFill>
                <a:srgbClr val="000000"/>
              </a:solidFill>
              <a:ea typeface="宋体" panose="02010600030101010101" pitchFamily="2" charset="-122"/>
            </a:endParaRPr>
          </a:p>
        </p:txBody>
      </p:sp>
      <mc:AlternateContent xmlns:mc="http://schemas.openxmlformats.org/markup-compatibility/2006" xmlns:a14="http://schemas.microsoft.com/office/drawing/2010/main">
        <mc:Choice Requires="a14">
          <p:sp>
            <p:nvSpPr>
              <p:cNvPr id="103" name="文本框 102"/>
              <p:cNvSpPr txBox="1"/>
              <p:nvPr/>
            </p:nvSpPr>
            <p:spPr>
              <a:xfrm>
                <a:off x="1028516" y="3717032"/>
                <a:ext cx="8536146" cy="2217915"/>
              </a:xfrm>
              <a:prstGeom prst="rect">
                <a:avLst/>
              </a:prstGeom>
              <a:noFill/>
              <a:ln w="9525">
                <a:noFill/>
              </a:ln>
            </p:spPr>
            <p:txBody>
              <a:bodyPr wrap="square">
                <a:spAutoFit/>
              </a:bodyPr>
              <a:lstStyle/>
              <a:p>
                <a:pPr marL="0" indent="0">
                  <a:lnSpc>
                    <a:spcPct val="150000"/>
                  </a:lnSpc>
                </a:pPr>
                <a:r>
                  <a:rPr lang="en-US" altLang="zh-CN" sz="2400" b="0" dirty="0">
                    <a:solidFill>
                      <a:srgbClr val="000000"/>
                    </a:solidFill>
                  </a:rPr>
                  <a:t>        </a:t>
                </a:r>
                <a:r>
                  <a:rPr lang="zh-CN" sz="2400" dirty="0">
                    <a:latin typeface="+mn-ea"/>
                    <a:ea typeface="+mn-ea"/>
                  </a:rPr>
                  <a:t>（2）简化公式：　　</a:t>
                </a:r>
              </a:p>
              <a:p>
                <a:pPr marL="0" indent="0">
                  <a:lnSpc>
                    <a:spcPct val="150000"/>
                  </a:lnSpc>
                </a:pPr>
                <a:r>
                  <a:rPr lang="en-US" altLang="zh-CN" sz="2400" dirty="0">
                    <a:latin typeface="+mn-ea"/>
                    <a:ea typeface="+mn-ea"/>
                  </a:rPr>
                  <a:t>        </a:t>
                </a:r>
                <a:r>
                  <a:rPr lang="zh-CN" sz="2400" dirty="0">
                    <a:latin typeface="+mn-ea"/>
                    <a:ea typeface="+mn-ea"/>
                  </a:rPr>
                  <a:t>报告期经营杠杆系数＝</a:t>
                </a:r>
                <a:r>
                  <a:rPr lang="zh-CN" sz="2400" dirty="0">
                    <a:solidFill>
                      <a:schemeClr val="tx2"/>
                    </a:solidFill>
                    <a:latin typeface="+mn-ea"/>
                    <a:ea typeface="+mn-ea"/>
                  </a:rPr>
                  <a:t>基期</a:t>
                </a:r>
                <a:r>
                  <a:rPr lang="zh-CN" sz="2400" dirty="0">
                    <a:latin typeface="+mn-ea"/>
                    <a:ea typeface="+mn-ea"/>
                  </a:rPr>
                  <a:t>边际贡献/</a:t>
                </a:r>
                <a:r>
                  <a:rPr lang="zh-CN" sz="2400" dirty="0">
                    <a:solidFill>
                      <a:schemeClr val="tx2"/>
                    </a:solidFill>
                    <a:latin typeface="+mn-ea"/>
                    <a:ea typeface="+mn-ea"/>
                  </a:rPr>
                  <a:t>基期</a:t>
                </a:r>
                <a:r>
                  <a:rPr lang="zh-CN" sz="2400" dirty="0">
                    <a:latin typeface="+mn-ea"/>
                    <a:ea typeface="+mn-ea"/>
                  </a:rPr>
                  <a:t>息税前利润　　</a:t>
                </a:r>
              </a:p>
              <a:p>
                <a:pPr marL="0" indent="0">
                  <a:lnSpc>
                    <a:spcPct val="150000"/>
                  </a:lnSpc>
                </a:pPr>
                <a:r>
                  <a:rPr lang="en-US" altLang="zh-CN" sz="2400" dirty="0">
                    <a:latin typeface="+mn-ea"/>
                    <a:ea typeface="+mn-ea"/>
                  </a:rPr>
                  <a:t>         </a:t>
                </a:r>
                <a:r>
                  <a:rPr lang="zh-CN" sz="2400" dirty="0">
                    <a:latin typeface="+mn-ea"/>
                    <a:ea typeface="+mn-ea"/>
                  </a:rPr>
                  <a:t>DOL＝</a:t>
                </a:r>
                <a:r>
                  <a:rPr lang="en-US" altLang="zh-CN" sz="2400" dirty="0" err="1">
                    <a:latin typeface="+mn-ea"/>
                    <a:ea typeface="+mn-ea"/>
                  </a:rPr>
                  <a:t>Tcm</a:t>
                </a:r>
                <a:r>
                  <a:rPr lang="zh-CN" sz="2400" dirty="0">
                    <a:latin typeface="+mn-ea"/>
                    <a:ea typeface="+mn-ea"/>
                  </a:rPr>
                  <a:t>/EBIT＝</a:t>
                </a:r>
                <a:r>
                  <a:rPr lang="en-US" altLang="zh-CN" sz="2400" dirty="0">
                    <a:latin typeface="+mn-ea"/>
                  </a:rPr>
                  <a:t> </a:t>
                </a:r>
                <a14:m>
                  <m:oMath xmlns:m="http://schemas.openxmlformats.org/officeDocument/2006/math">
                    <m:f>
                      <m:fPr>
                        <m:ctrlPr>
                          <a:rPr lang="en-US" altLang="zh-CN" sz="3200" i="1" smtClean="0">
                            <a:latin typeface="Cambria Math" panose="02040503050406030204" pitchFamily="18" charset="0"/>
                          </a:rPr>
                        </m:ctrlPr>
                      </m:fPr>
                      <m:num>
                        <m:r>
                          <a:rPr lang="en-US" altLang="zh-CN" sz="3200" b="1" i="1" smtClean="0">
                            <a:latin typeface="Cambria Math"/>
                          </a:rPr>
                          <m:t>𝑻𝒄𝒎</m:t>
                        </m:r>
                      </m:num>
                      <m:den>
                        <m:r>
                          <a:rPr lang="en-US" altLang="zh-CN" sz="3200" b="1" i="1" smtClean="0">
                            <a:latin typeface="Cambria Math"/>
                          </a:rPr>
                          <m:t>𝑻𝒄𝒎</m:t>
                        </m:r>
                        <m:r>
                          <a:rPr lang="en-US" altLang="zh-CN" sz="3200" b="1" i="1" smtClean="0">
                            <a:latin typeface="Cambria Math"/>
                          </a:rPr>
                          <m:t>−</m:t>
                        </m:r>
                        <m:r>
                          <a:rPr lang="en-US" altLang="zh-CN" sz="3200" b="1" i="1" smtClean="0">
                            <a:latin typeface="Cambria Math"/>
                          </a:rPr>
                          <m:t>𝑭</m:t>
                        </m:r>
                      </m:den>
                    </m:f>
                  </m:oMath>
                </a14:m>
                <a:r>
                  <a:rPr lang="en-US" altLang="zh-CN" sz="3200" dirty="0">
                    <a:latin typeface="+mn-ea"/>
                    <a:ea typeface="+mn-ea"/>
                  </a:rPr>
                  <a:t>=</a:t>
                </a:r>
                <a14:m>
                  <m:oMath xmlns:m="http://schemas.openxmlformats.org/officeDocument/2006/math">
                    <m:f>
                      <m:fPr>
                        <m:ctrlPr>
                          <a:rPr lang="en-US" altLang="zh-CN" sz="3200" i="1" dirty="0" smtClean="0">
                            <a:latin typeface="Cambria Math" panose="02040503050406030204" pitchFamily="18" charset="0"/>
                            <a:ea typeface="+mn-ea"/>
                          </a:rPr>
                        </m:ctrlPr>
                      </m:fPr>
                      <m:num>
                        <m:r>
                          <a:rPr lang="en-US" altLang="zh-CN" sz="3200" b="1" i="1" dirty="0" smtClean="0">
                            <a:latin typeface="Cambria Math"/>
                            <a:ea typeface="+mn-ea"/>
                          </a:rPr>
                          <m:t>𝑬𝑩𝑰𝑻</m:t>
                        </m:r>
                        <m:r>
                          <a:rPr lang="en-US" altLang="zh-CN" sz="3200" b="1" i="1" dirty="0" smtClean="0">
                            <a:latin typeface="Cambria Math"/>
                            <a:ea typeface="+mn-ea"/>
                          </a:rPr>
                          <m:t>+</m:t>
                        </m:r>
                        <m:r>
                          <a:rPr lang="en-US" altLang="zh-CN" sz="3200" b="1" i="1" dirty="0" smtClean="0">
                            <a:latin typeface="Cambria Math"/>
                            <a:ea typeface="+mn-ea"/>
                          </a:rPr>
                          <m:t>𝑭</m:t>
                        </m:r>
                      </m:num>
                      <m:den>
                        <m:r>
                          <a:rPr lang="en-US" altLang="zh-CN" sz="3200" b="1" i="1" dirty="0" smtClean="0">
                            <a:latin typeface="Cambria Math"/>
                            <a:ea typeface="+mn-ea"/>
                          </a:rPr>
                          <m:t>𝑬𝑩𝑰𝑻</m:t>
                        </m:r>
                      </m:den>
                    </m:f>
                  </m:oMath>
                </a14:m>
                <a:r>
                  <a:rPr lang="zh-CN" sz="3200" dirty="0">
                    <a:latin typeface="+mn-ea"/>
                    <a:ea typeface="+mn-ea"/>
                  </a:rPr>
                  <a:t>　</a:t>
                </a:r>
                <a:r>
                  <a:rPr lang="zh-CN" sz="2400" dirty="0">
                    <a:latin typeface="+mn-ea"/>
                    <a:ea typeface="+mn-ea"/>
                  </a:rPr>
                  <a:t>　</a:t>
                </a:r>
              </a:p>
            </p:txBody>
          </p:sp>
        </mc:Choice>
        <mc:Fallback xmlns="">
          <p:sp>
            <p:nvSpPr>
              <p:cNvPr id="103" name="文本框 102"/>
              <p:cNvSpPr txBox="1">
                <a:spLocks noRot="1" noChangeAspect="1" noMove="1" noResize="1" noEditPoints="1" noAdjustHandles="1" noChangeArrowheads="1" noChangeShapeType="1" noTextEdit="1"/>
              </p:cNvSpPr>
              <p:nvPr/>
            </p:nvSpPr>
            <p:spPr>
              <a:xfrm>
                <a:off x="1028516" y="3717032"/>
                <a:ext cx="8536146" cy="2217915"/>
              </a:xfrm>
              <a:prstGeom prst="rect">
                <a:avLst/>
              </a:prstGeom>
              <a:blipFill rotWithShape="1">
                <a:blip r:embed="rId2"/>
                <a:stretch>
                  <a:fillRect b="-1099"/>
                </a:stretch>
              </a:blipFill>
              <a:ln w="9525">
                <a:noFill/>
              </a:ln>
            </p:spPr>
            <p:txBody>
              <a:bodyPr/>
              <a:lstStyle/>
              <a:p>
                <a:r>
                  <a:rPr lang="zh-CN" altLang="en-US">
                    <a:noFill/>
                  </a:rPr>
                  <a:t> </a:t>
                </a:r>
              </a:p>
            </p:txBody>
          </p:sp>
        </mc:Fallback>
      </mc:AlternateContent>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1" name="文本框 109"/>
          <p:cNvSpPr txBox="1"/>
          <p:nvPr/>
        </p:nvSpPr>
        <p:spPr>
          <a:xfrm>
            <a:off x="1028516" y="936794"/>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步骤一</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计算经营杠杆系数</a:t>
            </a:r>
            <a:endParaRPr lang="zh-CN" altLang="en-US" sz="2400" b="1">
              <a:solidFill>
                <a:schemeClr val="tx1"/>
              </a:solidFill>
              <a:latin typeface="+mn-ea"/>
              <a:cs typeface="黑体" panose="02010609060101010101" charset="-122"/>
              <a:sym typeface="+mn-ea"/>
            </a:endParaRPr>
          </a:p>
        </p:txBody>
      </p:sp>
      <mc:AlternateContent xmlns:mc="http://schemas.openxmlformats.org/markup-compatibility/2006" xmlns:a14="http://schemas.microsoft.com/office/drawing/2010/main">
        <mc:Choice Requires="a14">
          <p:sp>
            <p:nvSpPr>
              <p:cNvPr id="12" name="文本框 2"/>
              <p:cNvSpPr txBox="1"/>
              <p:nvPr/>
            </p:nvSpPr>
            <p:spPr>
              <a:xfrm>
                <a:off x="2205130" y="2780928"/>
                <a:ext cx="5862672" cy="684546"/>
              </a:xfrm>
              <a:prstGeom prst="rect">
                <a:avLst/>
              </a:prstGeom>
              <a:noFill/>
            </p:spPr>
            <p:txBody>
              <a:bodyPr wrap="square" lIns="0" tIns="0" rIns="0" bIns="0" rtlCol="0" anchor="t">
                <a:spAutoFit/>
              </a:bodyPr>
              <a:lstStyle/>
              <a:p>
                <a:r>
                  <a:rPr lang="zh-CN" altLang="en-US" sz="2400" dirty="0">
                    <a:latin typeface="+mn-ea"/>
                    <a:ea typeface="+mn-ea"/>
                    <a:sym typeface="+mn-ea"/>
                  </a:rPr>
                  <a:t>经营杠杆系数</a:t>
                </a:r>
                <a:r>
                  <a:rPr lang="en-US" altLang="zh-CN" sz="2400" b="1" dirty="0">
                    <a:latin typeface="+mn-ea"/>
                    <a:ea typeface="+mn-ea"/>
                    <a:sym typeface="+mn-ea"/>
                  </a:rPr>
                  <a:t>    DOL</a:t>
                </a:r>
                <a:r>
                  <a:rPr lang="en-US" altLang="zh-CN" sz="2800" b="1" dirty="0">
                    <a:latin typeface="+mn-ea"/>
                    <a:ea typeface="+mn-ea"/>
                    <a:sym typeface="+mn-ea"/>
                  </a:rPr>
                  <a:t>=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𝝙</m:t>
                        </m:r>
                        <m:r>
                          <a:rPr lang="en-US" altLang="zh-CN" sz="2800" b="1" i="1" smtClean="0">
                            <a:latin typeface="Cambria Math"/>
                            <a:ea typeface="+mn-ea"/>
                            <a:sym typeface="+mn-ea"/>
                          </a:rPr>
                          <m:t>𝑬𝑩𝑰𝑻</m:t>
                        </m:r>
                        <m:r>
                          <a:rPr lang="en-US" altLang="zh-CN" sz="2800" b="1" i="1" smtClean="0">
                            <a:latin typeface="Cambria Math"/>
                            <a:ea typeface="+mn-ea"/>
                            <a:sym typeface="+mn-ea"/>
                          </a:rPr>
                          <m:t>/</m:t>
                        </m:r>
                        <m:r>
                          <a:rPr lang="en-US" altLang="zh-CN" sz="2800" b="1" i="1" smtClean="0">
                            <a:latin typeface="Cambria Math"/>
                            <a:ea typeface="+mn-ea"/>
                            <a:sym typeface="+mn-ea"/>
                          </a:rPr>
                          <m:t>𝑬𝑩𝑰𝑻</m:t>
                        </m:r>
                      </m:num>
                      <m:den>
                        <m:r>
                          <a:rPr lang="en-US" altLang="zh-CN" sz="2800" i="1">
                            <a:latin typeface="Cambria Math"/>
                            <a:sym typeface="+mn-ea"/>
                          </a:rPr>
                          <m:t>𝝙</m:t>
                        </m:r>
                        <m:r>
                          <a:rPr lang="en-US" altLang="zh-CN" sz="2800" b="1" i="1" smtClean="0">
                            <a:latin typeface="Cambria Math"/>
                            <a:sym typeface="+mn-ea"/>
                          </a:rPr>
                          <m:t>𝑸</m:t>
                        </m:r>
                        <m:r>
                          <a:rPr lang="en-US" altLang="zh-CN" sz="2800" i="1">
                            <a:latin typeface="Cambria Math"/>
                            <a:sym typeface="+mn-ea"/>
                          </a:rPr>
                          <m:t>/</m:t>
                        </m:r>
                        <m:r>
                          <a:rPr lang="en-US" altLang="zh-CN" sz="2800" b="1" i="1" smtClean="0">
                            <a:latin typeface="Cambria Math"/>
                            <a:sym typeface="+mn-ea"/>
                          </a:rPr>
                          <m:t>𝑸</m:t>
                        </m:r>
                      </m:den>
                    </m:f>
                  </m:oMath>
                </a14:m>
                <a:endParaRPr lang="en-US" altLang="zh-CN" sz="2800" b="1" dirty="0">
                  <a:latin typeface="+mn-ea"/>
                  <a:ea typeface="+mn-ea"/>
                  <a:sym typeface="+mn-ea"/>
                </a:endParaRPr>
              </a:p>
            </p:txBody>
          </p:sp>
        </mc:Choice>
        <mc:Fallback xmlns="">
          <p:sp>
            <p:nvSpPr>
              <p:cNvPr id="12" name="文本框 2"/>
              <p:cNvSpPr txBox="1">
                <a:spLocks noRot="1" noChangeAspect="1" noMove="1" noResize="1" noEditPoints="1" noAdjustHandles="1" noChangeArrowheads="1" noChangeShapeType="1" noTextEdit="1"/>
              </p:cNvSpPr>
              <p:nvPr/>
            </p:nvSpPr>
            <p:spPr>
              <a:xfrm>
                <a:off x="2205130" y="2780928"/>
                <a:ext cx="5862672" cy="684546"/>
              </a:xfrm>
              <a:prstGeom prst="rect">
                <a:avLst/>
              </a:prstGeom>
              <a:blipFill rotWithShape="1">
                <a:blip r:embed="rId3"/>
                <a:stretch>
                  <a:fillRect l="-3226" t="-893" b="-892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30945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677521"/>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9" name="文本框 8"/>
          <p:cNvSpPr txBox="1"/>
          <p:nvPr/>
        </p:nvSpPr>
        <p:spPr>
          <a:xfrm>
            <a:off x="1071704" y="1495237"/>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sp>
        <p:nvSpPr>
          <p:cNvPr id="2" name="文本框 1"/>
          <p:cNvSpPr txBox="1"/>
          <p:nvPr/>
        </p:nvSpPr>
        <p:spPr>
          <a:xfrm>
            <a:off x="4439816" y="1556792"/>
            <a:ext cx="3148298" cy="307777"/>
          </a:xfrm>
          <a:prstGeom prst="rect">
            <a:avLst/>
          </a:prstGeom>
          <a:noFill/>
        </p:spPr>
        <p:txBody>
          <a:bodyPr wrap="none" lIns="0" tIns="0" rIns="0" bIns="0" rtlCol="0" anchor="t">
            <a:spAutoFit/>
          </a:bodyPr>
          <a:lstStyle/>
          <a:p>
            <a:pPr marL="0" indent="0"/>
            <a:r>
              <a:rPr lang="zh-CN" sz="2000" b="1" dirty="0">
                <a:latin typeface="+mn-ea"/>
                <a:ea typeface="+mn-ea"/>
                <a:sym typeface="+mn-ea"/>
              </a:rPr>
              <a:t>表</a:t>
            </a:r>
            <a:r>
              <a:rPr lang="zh-CN" sz="2000" b="1" dirty="0">
                <a:latin typeface="+mn-ea"/>
                <a:ea typeface="+mn-ea"/>
                <a:cs typeface="Times New Roman" panose="02020603050405020304" pitchFamily="18" charset="0"/>
                <a:sym typeface="+mn-ea"/>
              </a:rPr>
              <a:t>1-9  威盛公司近三年利润</a:t>
            </a:r>
            <a:endParaRPr lang="zh-CN" altLang="en-US" sz="2000" b="1" dirty="0">
              <a:latin typeface="+mn-ea"/>
              <a:ea typeface="+mn-ea"/>
            </a:endParaRPr>
          </a:p>
        </p:txBody>
      </p:sp>
      <p:graphicFrame>
        <p:nvGraphicFramePr>
          <p:cNvPr id="3" name="表格 2"/>
          <p:cNvGraphicFramePr/>
          <p:nvPr>
            <p:custDataLst>
              <p:tags r:id="rId1"/>
            </p:custDataLst>
            <p:extLst>
              <p:ext uri="{D42A27DB-BD31-4B8C-83A1-F6EECF244321}">
                <p14:modId xmlns:p14="http://schemas.microsoft.com/office/powerpoint/2010/main" val="2516760757"/>
              </p:ext>
            </p:extLst>
          </p:nvPr>
        </p:nvGraphicFramePr>
        <p:xfrm>
          <a:off x="1072116" y="2094362"/>
          <a:ext cx="10192442" cy="3152496"/>
        </p:xfrm>
        <a:graphic>
          <a:graphicData uri="http://schemas.openxmlformats.org/drawingml/2006/table">
            <a:tbl>
              <a:tblPr firstRow="1" bandRow="1">
                <a:tableStyleId>{5940675A-B579-460E-94D1-54222C63F5DA}</a:tableStyleId>
              </a:tblPr>
              <a:tblGrid>
                <a:gridCol w="2977903">
                  <a:extLst>
                    <a:ext uri="{9D8B030D-6E8A-4147-A177-3AD203B41FA5}">
                      <a16:colId xmlns:a16="http://schemas.microsoft.com/office/drawing/2014/main" val="20000"/>
                    </a:ext>
                  </a:extLst>
                </a:gridCol>
                <a:gridCol w="2337104">
                  <a:extLst>
                    <a:ext uri="{9D8B030D-6E8A-4147-A177-3AD203B41FA5}">
                      <a16:colId xmlns:a16="http://schemas.microsoft.com/office/drawing/2014/main" val="20001"/>
                    </a:ext>
                  </a:extLst>
                </a:gridCol>
                <a:gridCol w="2342185">
                  <a:extLst>
                    <a:ext uri="{9D8B030D-6E8A-4147-A177-3AD203B41FA5}">
                      <a16:colId xmlns:a16="http://schemas.microsoft.com/office/drawing/2014/main" val="20002"/>
                    </a:ext>
                  </a:extLst>
                </a:gridCol>
                <a:gridCol w="2535250">
                  <a:extLst>
                    <a:ext uri="{9D8B030D-6E8A-4147-A177-3AD203B41FA5}">
                      <a16:colId xmlns:a16="http://schemas.microsoft.com/office/drawing/2014/main" val="20003"/>
                    </a:ext>
                  </a:extLst>
                </a:gridCol>
              </a:tblGrid>
              <a:tr h="394062">
                <a:tc>
                  <a:txBody>
                    <a:bodyPr/>
                    <a:lstStyle/>
                    <a:p>
                      <a:pPr indent="0" algn="ctr">
                        <a:buNone/>
                      </a:pPr>
                      <a:r>
                        <a:rPr lang="en-US" sz="2400" b="1" dirty="0" err="1">
                          <a:latin typeface="+mn-ea"/>
                          <a:ea typeface="+mn-ea"/>
                          <a:cs typeface="宋体" panose="02010600030101010101" pitchFamily="2" charset="-122"/>
                        </a:rPr>
                        <a:t>项目</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第一年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第二年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第三年</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576248">
                <a:tc>
                  <a:txBody>
                    <a:bodyPr/>
                    <a:lstStyle/>
                    <a:p>
                      <a:pPr indent="0" algn="ctr">
                        <a:buNone/>
                      </a:pPr>
                      <a:r>
                        <a:rPr lang="en-US" sz="2400" b="1" dirty="0" err="1">
                          <a:latin typeface="+mn-ea"/>
                          <a:ea typeface="+mn-ea"/>
                          <a:cs typeface="宋体" panose="02010600030101010101" pitchFamily="2" charset="-122"/>
                        </a:rPr>
                        <a:t>单价（</a:t>
                      </a:r>
                      <a:r>
                        <a:rPr lang="en-US" sz="2400" b="1" i="1" dirty="0" err="1">
                          <a:latin typeface="+mn-ea"/>
                          <a:ea typeface="+mn-ea"/>
                          <a:cs typeface="宋体" panose="02010600030101010101" pitchFamily="2" charset="-122"/>
                        </a:rPr>
                        <a:t>p</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单位变动成本（</a:t>
                      </a:r>
                      <a:r>
                        <a:rPr lang="en-US" sz="2400" b="1" i="1" dirty="0" err="1">
                          <a:latin typeface="+mn-ea"/>
                          <a:ea typeface="+mn-ea"/>
                          <a:cs typeface="宋体" panose="02010600030101010101" pitchFamily="2" charset="-122"/>
                        </a:rPr>
                        <a:t>ｂ</a:t>
                      </a:r>
                      <a:r>
                        <a:rPr lang="en-US" sz="2400" b="1" dirty="0" err="1">
                          <a:latin typeface="+mn-ea"/>
                          <a:ea typeface="+mn-ea"/>
                          <a:cs typeface="宋体" panose="02010600030101010101" pitchFamily="2" charset="-122"/>
                        </a:rPr>
                        <a:t>）单位边际贡献</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cm</a:t>
                      </a:r>
                      <a:r>
                        <a:rPr lang="en-US" sz="2400" b="1" dirty="0">
                          <a:latin typeface="+mn-ea"/>
                          <a:ea typeface="+mn-ea"/>
                          <a:cs typeface="宋体" panose="02010600030101010101" pitchFamily="2" charset="-122"/>
                        </a:rPr>
                        <a:t>)</a:t>
                      </a:r>
                    </a:p>
                    <a:p>
                      <a:pPr indent="0" algn="ctr">
                        <a:buNone/>
                      </a:pPr>
                      <a:r>
                        <a:rPr lang="en-US" sz="2400" b="1" dirty="0" err="1">
                          <a:latin typeface="+mn-ea"/>
                          <a:ea typeface="+mn-ea"/>
                          <a:cs typeface="宋体" panose="02010600030101010101" pitchFamily="2" charset="-122"/>
                        </a:rPr>
                        <a:t>销售量</a:t>
                      </a:r>
                      <a:r>
                        <a:rPr lang="en-US" sz="2400" b="1" dirty="0">
                          <a:latin typeface="+mn-ea"/>
                          <a:ea typeface="+mn-ea"/>
                          <a:cs typeface="宋体" panose="02010600030101010101" pitchFamily="2" charset="-122"/>
                        </a:rPr>
                        <a:t>(</a:t>
                      </a:r>
                      <a:r>
                        <a:rPr lang="en-US" sz="2400" b="1" i="1" dirty="0">
                          <a:latin typeface="+mn-ea"/>
                          <a:ea typeface="+mn-ea"/>
                          <a:cs typeface="宋体" panose="02010600030101010101" pitchFamily="2" charset="-122"/>
                        </a:rPr>
                        <a:t>x</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150</a:t>
                      </a:r>
                    </a:p>
                    <a:p>
                      <a:pPr indent="0" algn="ctr">
                        <a:buNone/>
                      </a:pPr>
                      <a:r>
                        <a:rPr lang="en-US" sz="2400" b="1" dirty="0">
                          <a:latin typeface="+mn-ea"/>
                          <a:ea typeface="+mn-ea"/>
                          <a:cs typeface="宋体" panose="02010600030101010101" pitchFamily="2" charset="-122"/>
                        </a:rPr>
                        <a:t>100</a:t>
                      </a:r>
                    </a:p>
                    <a:p>
                      <a:pPr indent="0" algn="ctr">
                        <a:buNone/>
                      </a:pPr>
                      <a:r>
                        <a:rPr lang="en-US" sz="2400" b="1" dirty="0">
                          <a:latin typeface="+mn-ea"/>
                          <a:ea typeface="+mn-ea"/>
                          <a:cs typeface="宋体" panose="02010600030101010101" pitchFamily="2" charset="-122"/>
                        </a:rPr>
                        <a:t>50</a:t>
                      </a:r>
                    </a:p>
                    <a:p>
                      <a:pPr indent="0" algn="ctr">
                        <a:buNone/>
                      </a:pPr>
                      <a:r>
                        <a:rPr lang="en-US" sz="2400" b="1" dirty="0">
                          <a:latin typeface="+mn-ea"/>
                          <a:ea typeface="+mn-ea"/>
                          <a:cs typeface="宋体" panose="02010600030101010101" pitchFamily="2" charset="-122"/>
                        </a:rPr>
                        <a:t>10 000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150</a:t>
                      </a:r>
                    </a:p>
                    <a:p>
                      <a:pPr indent="0" algn="ctr">
                        <a:buNone/>
                      </a:pPr>
                      <a:r>
                        <a:rPr lang="en-US" sz="2400" b="1" dirty="0">
                          <a:latin typeface="+mn-ea"/>
                          <a:ea typeface="+mn-ea"/>
                          <a:cs typeface="宋体" panose="02010600030101010101" pitchFamily="2" charset="-122"/>
                        </a:rPr>
                        <a:t>100</a:t>
                      </a:r>
                    </a:p>
                    <a:p>
                      <a:pPr indent="0" algn="ctr">
                        <a:buNone/>
                      </a:pPr>
                      <a:r>
                        <a:rPr lang="en-US" sz="2400" b="1" dirty="0">
                          <a:latin typeface="+mn-ea"/>
                          <a:ea typeface="+mn-ea"/>
                          <a:cs typeface="宋体" panose="02010600030101010101" pitchFamily="2" charset="-122"/>
                        </a:rPr>
                        <a:t>50</a:t>
                      </a:r>
                    </a:p>
                    <a:p>
                      <a:pPr indent="0" algn="ctr">
                        <a:buNone/>
                      </a:pPr>
                      <a:r>
                        <a:rPr lang="en-US" sz="2400" b="1" dirty="0">
                          <a:latin typeface="+mn-ea"/>
                          <a:ea typeface="+mn-ea"/>
                          <a:cs typeface="宋体" panose="02010600030101010101" pitchFamily="2" charset="-122"/>
                        </a:rPr>
                        <a:t>20 000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150</a:t>
                      </a:r>
                    </a:p>
                    <a:p>
                      <a:pPr indent="0" algn="ctr">
                        <a:buNone/>
                      </a:pPr>
                      <a:r>
                        <a:rPr lang="en-US" sz="2400" b="1">
                          <a:latin typeface="+mn-ea"/>
                          <a:ea typeface="+mn-ea"/>
                          <a:cs typeface="宋体" panose="02010600030101010101" pitchFamily="2" charset="-122"/>
                        </a:rPr>
                        <a:t>100</a:t>
                      </a:r>
                    </a:p>
                    <a:p>
                      <a:pPr indent="0" algn="ctr">
                        <a:buNone/>
                      </a:pPr>
                      <a:r>
                        <a:rPr lang="en-US" sz="2400" b="1">
                          <a:latin typeface="+mn-ea"/>
                          <a:ea typeface="+mn-ea"/>
                          <a:cs typeface="宋体" panose="02010600030101010101" pitchFamily="2" charset="-122"/>
                        </a:rPr>
                        <a:t>50</a:t>
                      </a:r>
                    </a:p>
                    <a:p>
                      <a:pPr indent="0" algn="ctr">
                        <a:buNone/>
                      </a:pPr>
                      <a:r>
                        <a:rPr lang="en-US" sz="2400" b="1">
                          <a:latin typeface="+mn-ea"/>
                          <a:ea typeface="+mn-ea"/>
                          <a:cs typeface="宋体" panose="02010600030101010101" pitchFamily="2" charset="-122"/>
                        </a:rPr>
                        <a:t>30 000</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788124">
                <a:tc>
                  <a:txBody>
                    <a:bodyPr/>
                    <a:lstStyle/>
                    <a:p>
                      <a:pPr indent="0" algn="ctr">
                        <a:buNone/>
                      </a:pPr>
                      <a:r>
                        <a:rPr lang="en-US" sz="2400" b="1">
                          <a:latin typeface="+mn-ea"/>
                          <a:ea typeface="+mn-ea"/>
                          <a:cs typeface="宋体" panose="02010600030101010101" pitchFamily="2" charset="-122"/>
                        </a:rPr>
                        <a:t>边际贡献(</a:t>
                      </a:r>
                      <a:r>
                        <a:rPr lang="en-US" sz="2400" b="1" i="1">
                          <a:latin typeface="+mn-ea"/>
                          <a:ea typeface="+mn-ea"/>
                          <a:cs typeface="宋体" panose="02010600030101010101" pitchFamily="2" charset="-122"/>
                        </a:rPr>
                        <a:t>Tcm</a:t>
                      </a:r>
                      <a:r>
                        <a:rPr lang="en-US" sz="2400" b="1">
                          <a:latin typeface="+mn-ea"/>
                          <a:ea typeface="+mn-ea"/>
                          <a:cs typeface="宋体" panose="02010600030101010101" pitchFamily="2" charset="-122"/>
                        </a:rPr>
                        <a:t>)</a:t>
                      </a:r>
                    </a:p>
                    <a:p>
                      <a:pPr indent="0" algn="ctr">
                        <a:buNone/>
                      </a:pPr>
                      <a:r>
                        <a:rPr lang="en-US" sz="2400" b="1">
                          <a:latin typeface="+mn-ea"/>
                          <a:ea typeface="+mn-ea"/>
                          <a:cs typeface="宋体" panose="02010600030101010101" pitchFamily="2" charset="-122"/>
                        </a:rPr>
                        <a:t>固定成本(</a:t>
                      </a:r>
                      <a:r>
                        <a:rPr lang="en-US" sz="2400" b="1" i="1">
                          <a:latin typeface="+mn-ea"/>
                          <a:ea typeface="+mn-ea"/>
                          <a:cs typeface="宋体" panose="02010600030101010101" pitchFamily="2" charset="-122"/>
                        </a:rPr>
                        <a:t>a</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500 000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1 000 000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1 500 000</a:t>
                      </a:r>
                    </a:p>
                    <a:p>
                      <a:pPr indent="0" algn="ctr">
                        <a:buNone/>
                      </a:pPr>
                      <a:r>
                        <a:rPr lang="en-US" sz="2400" b="1" dirty="0">
                          <a:latin typeface="+mn-ea"/>
                          <a:ea typeface="+mn-ea"/>
                          <a:cs typeface="宋体" panose="02010600030101010101" pitchFamily="2" charset="-122"/>
                        </a:rPr>
                        <a:t>200 000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94062">
                <a:tc>
                  <a:txBody>
                    <a:bodyPr/>
                    <a:lstStyle/>
                    <a:p>
                      <a:pPr indent="0" algn="ctr">
                        <a:buNone/>
                      </a:pPr>
                      <a:r>
                        <a:rPr lang="en-US" sz="2400" b="1">
                          <a:latin typeface="+mn-ea"/>
                          <a:ea typeface="+mn-ea"/>
                          <a:cs typeface="宋体" panose="02010600030101010101" pitchFamily="2" charset="-122"/>
                        </a:rPr>
                        <a:t>息税前利润（</a:t>
                      </a:r>
                      <a:r>
                        <a:rPr lang="en-US" sz="2400" b="1" i="1">
                          <a:latin typeface="+mn-ea"/>
                          <a:ea typeface="+mn-ea"/>
                          <a:cs typeface="宋体" panose="02010600030101010101" pitchFamily="2" charset="-122"/>
                        </a:rPr>
                        <a:t>EBIT</a:t>
                      </a:r>
                      <a:r>
                        <a:rPr lang="en-US" sz="2400" b="1">
                          <a:latin typeface="+mn-ea"/>
                          <a:ea typeface="+mn-ea"/>
                          <a:cs typeface="宋体" panose="02010600030101010101" pitchFamily="2" charset="-122"/>
                        </a:rPr>
                        <a:t>）</a:t>
                      </a:r>
                      <a:endParaRPr lang="en-US" altLang="en-US" sz="24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300 000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800 000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latin typeface="+mn-ea"/>
                          <a:ea typeface="+mn-ea"/>
                          <a:cs typeface="宋体" panose="02010600030101010101" pitchFamily="2" charset="-122"/>
                        </a:rPr>
                        <a:t>1 300 000</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sp>
        <p:nvSpPr>
          <p:cNvPr id="13" name="文本框 156"/>
          <p:cNvSpPr txBox="1"/>
          <p:nvPr/>
        </p:nvSpPr>
        <p:spPr>
          <a:xfrm>
            <a:off x="1051984" y="5559623"/>
            <a:ext cx="10084576"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altLang="en-US" sz="2400" dirty="0">
                <a:solidFill>
                  <a:schemeClr val="tx1"/>
                </a:solidFill>
                <a:latin typeface="+mn-ea"/>
              </a:rPr>
              <a:t>请分别根据定义和简化公式法，计算第二年的经营杠杆系数。</a:t>
            </a:r>
            <a:endParaRPr lang="zh-CN" altLang="en-US" sz="2400" b="1" dirty="0">
              <a:solidFill>
                <a:schemeClr val="tx1"/>
              </a:solidFill>
              <a:latin typeface="+mn-ea"/>
            </a:endParaRPr>
          </a:p>
        </p:txBody>
      </p:sp>
    </p:spTree>
    <p:extLst>
      <p:ext uri="{BB962C8B-B14F-4D97-AF65-F5344CB8AC3E}">
        <p14:creationId xmlns:p14="http://schemas.microsoft.com/office/powerpoint/2010/main" val="611389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pic>
        <p:nvPicPr>
          <p:cNvPr id="4" name="图片 3"/>
          <p:cNvPicPr/>
          <p:nvPr/>
        </p:nvPicPr>
        <p:blipFill>
          <a:blip r:embed="rId3"/>
          <a:stretch>
            <a:fillRect/>
          </a:stretch>
        </p:blipFill>
        <p:spPr>
          <a:xfrm>
            <a:off x="907418" y="3789040"/>
            <a:ext cx="6427672" cy="1265262"/>
          </a:xfrm>
          <a:prstGeom prst="rect">
            <a:avLst/>
          </a:prstGeom>
          <a:solidFill>
            <a:schemeClr val="accent3">
              <a:lumMod val="40000"/>
              <a:lumOff val="60000"/>
            </a:schemeClr>
          </a:solidFill>
          <a:ln w="9525">
            <a:noFill/>
          </a:ln>
        </p:spPr>
      </p:pic>
      <p:grpSp>
        <p:nvGrpSpPr>
          <p:cNvPr id="9" name="组合 8"/>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3</a:t>
              </a:r>
              <a:r>
                <a:rPr lang="zh-CN" altLang="en-US" sz="3200" dirty="0">
                  <a:solidFill>
                    <a:schemeClr val="bg1"/>
                  </a:solidFill>
                  <a:latin typeface="华文隶书" pitchFamily="2" charset="-122"/>
                  <a:ea typeface="华文隶书" pitchFamily="2" charset="-122"/>
                </a:rPr>
                <a:t>  掌握杠杆原理</a:t>
              </a:r>
            </a:p>
          </p:txBody>
        </p:sp>
      </p:grpSp>
      <p:graphicFrame>
        <p:nvGraphicFramePr>
          <p:cNvPr id="12" name="表格 11"/>
          <p:cNvGraphicFramePr/>
          <p:nvPr>
            <p:custDataLst>
              <p:tags r:id="rId1"/>
            </p:custDataLst>
            <p:extLst>
              <p:ext uri="{D42A27DB-BD31-4B8C-83A1-F6EECF244321}">
                <p14:modId xmlns:p14="http://schemas.microsoft.com/office/powerpoint/2010/main" val="2825751122"/>
              </p:ext>
            </p:extLst>
          </p:nvPr>
        </p:nvGraphicFramePr>
        <p:xfrm>
          <a:off x="983432" y="908720"/>
          <a:ext cx="10192442" cy="2664296"/>
        </p:xfrm>
        <a:graphic>
          <a:graphicData uri="http://schemas.openxmlformats.org/drawingml/2006/table">
            <a:tbl>
              <a:tblPr firstRow="1" bandRow="1">
                <a:tableStyleId>{5940675A-B579-460E-94D1-54222C63F5DA}</a:tableStyleId>
              </a:tblPr>
              <a:tblGrid>
                <a:gridCol w="2977903">
                  <a:extLst>
                    <a:ext uri="{9D8B030D-6E8A-4147-A177-3AD203B41FA5}">
                      <a16:colId xmlns:a16="http://schemas.microsoft.com/office/drawing/2014/main" val="20000"/>
                    </a:ext>
                  </a:extLst>
                </a:gridCol>
                <a:gridCol w="2337104">
                  <a:extLst>
                    <a:ext uri="{9D8B030D-6E8A-4147-A177-3AD203B41FA5}">
                      <a16:colId xmlns:a16="http://schemas.microsoft.com/office/drawing/2014/main" val="20001"/>
                    </a:ext>
                  </a:extLst>
                </a:gridCol>
                <a:gridCol w="2342185">
                  <a:extLst>
                    <a:ext uri="{9D8B030D-6E8A-4147-A177-3AD203B41FA5}">
                      <a16:colId xmlns:a16="http://schemas.microsoft.com/office/drawing/2014/main" val="20002"/>
                    </a:ext>
                  </a:extLst>
                </a:gridCol>
                <a:gridCol w="2535250">
                  <a:extLst>
                    <a:ext uri="{9D8B030D-6E8A-4147-A177-3AD203B41FA5}">
                      <a16:colId xmlns:a16="http://schemas.microsoft.com/office/drawing/2014/main" val="20003"/>
                    </a:ext>
                  </a:extLst>
                </a:gridCol>
              </a:tblGrid>
              <a:tr h="394062">
                <a:tc>
                  <a:txBody>
                    <a:bodyPr/>
                    <a:lstStyle/>
                    <a:p>
                      <a:pPr indent="0" algn="ctr">
                        <a:buNone/>
                      </a:pPr>
                      <a:r>
                        <a:rPr lang="en-US" sz="2000" b="1" dirty="0" err="1">
                          <a:latin typeface="+mn-ea"/>
                          <a:ea typeface="+mn-ea"/>
                          <a:cs typeface="宋体" panose="02010600030101010101" pitchFamily="2" charset="-122"/>
                        </a:rPr>
                        <a:t>项目</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第一年</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err="1">
                          <a:latin typeface="+mn-ea"/>
                          <a:ea typeface="+mn-ea"/>
                          <a:cs typeface="宋体" panose="02010600030101010101" pitchFamily="2" charset="-122"/>
                        </a:rPr>
                        <a:t>第二年</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第三年</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1228608">
                <a:tc>
                  <a:txBody>
                    <a:bodyPr/>
                    <a:lstStyle/>
                    <a:p>
                      <a:pPr indent="0" algn="ctr">
                        <a:buNone/>
                      </a:pPr>
                      <a:r>
                        <a:rPr lang="en-US" sz="2000" b="1" dirty="0" err="1">
                          <a:latin typeface="+mn-ea"/>
                          <a:ea typeface="+mn-ea"/>
                          <a:cs typeface="宋体" panose="02010600030101010101" pitchFamily="2" charset="-122"/>
                        </a:rPr>
                        <a:t>单价（</a:t>
                      </a:r>
                      <a:r>
                        <a:rPr lang="en-US" sz="2000" b="1" i="1" dirty="0" err="1">
                          <a:latin typeface="+mn-ea"/>
                          <a:ea typeface="+mn-ea"/>
                          <a:cs typeface="宋体" panose="02010600030101010101" pitchFamily="2" charset="-122"/>
                        </a:rPr>
                        <a:t>p</a:t>
                      </a:r>
                      <a:r>
                        <a:rPr lang="en-US" sz="2000" b="1" dirty="0">
                          <a:latin typeface="+mn-ea"/>
                          <a:ea typeface="+mn-ea"/>
                          <a:cs typeface="宋体" panose="02010600030101010101" pitchFamily="2" charset="-122"/>
                        </a:rPr>
                        <a:t>）</a:t>
                      </a:r>
                    </a:p>
                    <a:p>
                      <a:pPr indent="0" algn="ctr">
                        <a:buNone/>
                      </a:pPr>
                      <a:r>
                        <a:rPr lang="en-US" sz="2000" b="1" dirty="0" err="1">
                          <a:latin typeface="+mn-ea"/>
                          <a:ea typeface="+mn-ea"/>
                          <a:cs typeface="宋体" panose="02010600030101010101" pitchFamily="2" charset="-122"/>
                        </a:rPr>
                        <a:t>单位变动成本（</a:t>
                      </a:r>
                      <a:r>
                        <a:rPr lang="en-US" sz="2000" b="1" i="1" dirty="0" err="1">
                          <a:latin typeface="+mn-ea"/>
                          <a:ea typeface="+mn-ea"/>
                          <a:cs typeface="宋体" panose="02010600030101010101" pitchFamily="2" charset="-122"/>
                        </a:rPr>
                        <a:t>ｂ</a:t>
                      </a:r>
                      <a:r>
                        <a:rPr lang="en-US" sz="2000" b="1" dirty="0" err="1">
                          <a:latin typeface="+mn-ea"/>
                          <a:ea typeface="+mn-ea"/>
                          <a:cs typeface="宋体" panose="02010600030101010101" pitchFamily="2" charset="-122"/>
                        </a:rPr>
                        <a:t>）单位边际贡献</a:t>
                      </a:r>
                      <a:r>
                        <a:rPr lang="en-US" sz="2000" b="1" dirty="0">
                          <a:latin typeface="+mn-ea"/>
                          <a:ea typeface="+mn-ea"/>
                          <a:cs typeface="宋体" panose="02010600030101010101" pitchFamily="2" charset="-122"/>
                        </a:rPr>
                        <a:t>(</a:t>
                      </a:r>
                      <a:r>
                        <a:rPr lang="en-US" sz="2000" b="1" i="1" dirty="0">
                          <a:latin typeface="+mn-ea"/>
                          <a:ea typeface="+mn-ea"/>
                          <a:cs typeface="宋体" panose="02010600030101010101" pitchFamily="2" charset="-122"/>
                        </a:rPr>
                        <a:t>cm</a:t>
                      </a:r>
                      <a:r>
                        <a:rPr lang="en-US" sz="2000" b="1" dirty="0">
                          <a:latin typeface="+mn-ea"/>
                          <a:ea typeface="+mn-ea"/>
                          <a:cs typeface="宋体" panose="02010600030101010101" pitchFamily="2" charset="-122"/>
                        </a:rPr>
                        <a:t>)</a:t>
                      </a:r>
                    </a:p>
                    <a:p>
                      <a:pPr indent="0" algn="ctr">
                        <a:buNone/>
                      </a:pPr>
                      <a:r>
                        <a:rPr lang="en-US" sz="2000" b="1" dirty="0" err="1">
                          <a:latin typeface="+mn-ea"/>
                          <a:ea typeface="+mn-ea"/>
                          <a:cs typeface="宋体" panose="02010600030101010101" pitchFamily="2" charset="-122"/>
                        </a:rPr>
                        <a:t>销售量</a:t>
                      </a:r>
                      <a:r>
                        <a:rPr lang="en-US" sz="2000" b="1" dirty="0">
                          <a:latin typeface="+mn-ea"/>
                          <a:ea typeface="+mn-ea"/>
                          <a:cs typeface="宋体" panose="02010600030101010101" pitchFamily="2" charset="-122"/>
                        </a:rPr>
                        <a:t>(</a:t>
                      </a:r>
                      <a:r>
                        <a:rPr lang="en-US" sz="2000" b="1" i="1" dirty="0">
                          <a:latin typeface="+mn-ea"/>
                          <a:ea typeface="+mn-ea"/>
                          <a:cs typeface="宋体" panose="02010600030101010101" pitchFamily="2" charset="-122"/>
                        </a:rPr>
                        <a:t>x</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150</a:t>
                      </a:r>
                    </a:p>
                    <a:p>
                      <a:pPr indent="0" algn="ctr">
                        <a:buNone/>
                      </a:pPr>
                      <a:r>
                        <a:rPr lang="en-US" sz="2000" b="1" dirty="0">
                          <a:latin typeface="+mn-ea"/>
                          <a:ea typeface="+mn-ea"/>
                          <a:cs typeface="宋体" panose="02010600030101010101" pitchFamily="2" charset="-122"/>
                        </a:rPr>
                        <a:t>100</a:t>
                      </a:r>
                    </a:p>
                    <a:p>
                      <a:pPr indent="0" algn="ctr">
                        <a:buNone/>
                      </a:pPr>
                      <a:r>
                        <a:rPr lang="en-US" sz="2000" b="1" dirty="0">
                          <a:latin typeface="+mn-ea"/>
                          <a:ea typeface="+mn-ea"/>
                          <a:cs typeface="宋体" panose="02010600030101010101" pitchFamily="2" charset="-122"/>
                        </a:rPr>
                        <a:t>50</a:t>
                      </a:r>
                    </a:p>
                    <a:p>
                      <a:pPr indent="0" algn="ctr">
                        <a:buNone/>
                      </a:pPr>
                      <a:r>
                        <a:rPr lang="en-US" sz="2000" b="1" dirty="0">
                          <a:latin typeface="+mn-ea"/>
                          <a:ea typeface="+mn-ea"/>
                          <a:cs typeface="宋体" panose="02010600030101010101" pitchFamily="2" charset="-122"/>
                        </a:rPr>
                        <a:t>10 000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150</a:t>
                      </a:r>
                    </a:p>
                    <a:p>
                      <a:pPr indent="0" algn="ctr">
                        <a:buNone/>
                      </a:pPr>
                      <a:r>
                        <a:rPr lang="en-US" sz="2000" b="1" dirty="0">
                          <a:latin typeface="+mn-ea"/>
                          <a:ea typeface="+mn-ea"/>
                          <a:cs typeface="宋体" panose="02010600030101010101" pitchFamily="2" charset="-122"/>
                        </a:rPr>
                        <a:t>100</a:t>
                      </a:r>
                    </a:p>
                    <a:p>
                      <a:pPr indent="0" algn="ctr">
                        <a:buNone/>
                      </a:pPr>
                      <a:r>
                        <a:rPr lang="en-US" sz="2000" b="1" dirty="0">
                          <a:latin typeface="+mn-ea"/>
                          <a:ea typeface="+mn-ea"/>
                          <a:cs typeface="宋体" panose="02010600030101010101" pitchFamily="2" charset="-122"/>
                        </a:rPr>
                        <a:t>50</a:t>
                      </a:r>
                    </a:p>
                    <a:p>
                      <a:pPr indent="0" algn="ctr">
                        <a:buNone/>
                      </a:pPr>
                      <a:r>
                        <a:rPr lang="en-US" sz="2000" b="1" dirty="0">
                          <a:latin typeface="+mn-ea"/>
                          <a:ea typeface="+mn-ea"/>
                          <a:cs typeface="宋体" panose="02010600030101010101" pitchFamily="2" charset="-122"/>
                        </a:rPr>
                        <a:t>20 000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150</a:t>
                      </a:r>
                    </a:p>
                    <a:p>
                      <a:pPr indent="0" algn="ctr">
                        <a:buNone/>
                      </a:pPr>
                      <a:r>
                        <a:rPr lang="en-US" sz="2000" b="1">
                          <a:latin typeface="+mn-ea"/>
                          <a:ea typeface="+mn-ea"/>
                          <a:cs typeface="宋体" panose="02010600030101010101" pitchFamily="2" charset="-122"/>
                        </a:rPr>
                        <a:t>100</a:t>
                      </a:r>
                    </a:p>
                    <a:p>
                      <a:pPr indent="0" algn="ctr">
                        <a:buNone/>
                      </a:pPr>
                      <a:r>
                        <a:rPr lang="en-US" sz="2000" b="1">
                          <a:latin typeface="+mn-ea"/>
                          <a:ea typeface="+mn-ea"/>
                          <a:cs typeface="宋体" panose="02010600030101010101" pitchFamily="2" charset="-122"/>
                        </a:rPr>
                        <a:t>50</a:t>
                      </a:r>
                    </a:p>
                    <a:p>
                      <a:pPr indent="0" algn="ctr">
                        <a:buNone/>
                      </a:pPr>
                      <a:r>
                        <a:rPr lang="en-US" sz="2000" b="1">
                          <a:latin typeface="+mn-ea"/>
                          <a:ea typeface="+mn-ea"/>
                          <a:cs typeface="宋体" panose="02010600030101010101" pitchFamily="2" charset="-122"/>
                        </a:rPr>
                        <a:t>30 000</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681586">
                <a:tc>
                  <a:txBody>
                    <a:bodyPr/>
                    <a:lstStyle/>
                    <a:p>
                      <a:pPr indent="0" algn="ctr">
                        <a:buNone/>
                      </a:pPr>
                      <a:r>
                        <a:rPr lang="en-US" sz="2000" b="1">
                          <a:latin typeface="+mn-ea"/>
                          <a:ea typeface="+mn-ea"/>
                          <a:cs typeface="宋体" panose="02010600030101010101" pitchFamily="2" charset="-122"/>
                        </a:rPr>
                        <a:t>边际贡献(</a:t>
                      </a:r>
                      <a:r>
                        <a:rPr lang="en-US" sz="2000" b="1" i="1">
                          <a:latin typeface="+mn-ea"/>
                          <a:ea typeface="+mn-ea"/>
                          <a:cs typeface="宋体" panose="02010600030101010101" pitchFamily="2" charset="-122"/>
                        </a:rPr>
                        <a:t>Tcm</a:t>
                      </a:r>
                      <a:r>
                        <a:rPr lang="en-US" sz="2000" b="1">
                          <a:latin typeface="+mn-ea"/>
                          <a:ea typeface="+mn-ea"/>
                          <a:cs typeface="宋体" panose="02010600030101010101" pitchFamily="2" charset="-122"/>
                        </a:rPr>
                        <a:t>)</a:t>
                      </a:r>
                    </a:p>
                    <a:p>
                      <a:pPr indent="0" algn="ctr">
                        <a:buNone/>
                      </a:pPr>
                      <a:r>
                        <a:rPr lang="en-US" sz="2000" b="1">
                          <a:latin typeface="+mn-ea"/>
                          <a:ea typeface="+mn-ea"/>
                          <a:cs typeface="宋体" panose="02010600030101010101" pitchFamily="2" charset="-122"/>
                        </a:rPr>
                        <a:t>固定成本(</a:t>
                      </a:r>
                      <a:r>
                        <a:rPr lang="en-US" sz="2000" b="1" i="1">
                          <a:latin typeface="+mn-ea"/>
                          <a:ea typeface="+mn-ea"/>
                          <a:cs typeface="宋体" panose="02010600030101010101" pitchFamily="2" charset="-122"/>
                        </a:rPr>
                        <a:t>a</a:t>
                      </a:r>
                      <a:r>
                        <a:rPr lang="en-US" sz="2000" b="1">
                          <a:latin typeface="+mn-ea"/>
                          <a:ea typeface="+mn-ea"/>
                          <a:cs typeface="宋体" panose="02010600030101010101" pitchFamily="2" charset="-122"/>
                        </a:rPr>
                        <a:t>)</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500 000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1 000 000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1 500 000</a:t>
                      </a:r>
                    </a:p>
                    <a:p>
                      <a:pPr indent="0" algn="ctr">
                        <a:buNone/>
                      </a:pPr>
                      <a:r>
                        <a:rPr lang="en-US" sz="2000" b="1" dirty="0">
                          <a:latin typeface="+mn-ea"/>
                          <a:ea typeface="+mn-ea"/>
                          <a:cs typeface="宋体" panose="02010600030101010101" pitchFamily="2" charset="-122"/>
                        </a:rPr>
                        <a:t>200 000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60040">
                <a:tc>
                  <a:txBody>
                    <a:bodyPr/>
                    <a:lstStyle/>
                    <a:p>
                      <a:pPr indent="0" algn="ctr">
                        <a:buNone/>
                      </a:pPr>
                      <a:r>
                        <a:rPr lang="en-US" sz="2000" b="1">
                          <a:latin typeface="+mn-ea"/>
                          <a:ea typeface="+mn-ea"/>
                          <a:cs typeface="宋体" panose="02010600030101010101" pitchFamily="2" charset="-122"/>
                        </a:rPr>
                        <a:t>息税前利润（</a:t>
                      </a:r>
                      <a:r>
                        <a:rPr lang="en-US" sz="2000" b="1" i="1">
                          <a:latin typeface="+mn-ea"/>
                          <a:ea typeface="+mn-ea"/>
                          <a:cs typeface="宋体" panose="02010600030101010101" pitchFamily="2" charset="-122"/>
                        </a:rPr>
                        <a:t>EBIT</a:t>
                      </a:r>
                      <a:r>
                        <a:rPr lang="en-US" sz="2000" b="1">
                          <a:latin typeface="+mn-ea"/>
                          <a:ea typeface="+mn-ea"/>
                          <a:cs typeface="宋体" panose="02010600030101010101" pitchFamily="2" charset="-122"/>
                        </a:rPr>
                        <a:t>）</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300 000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800 000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dirty="0">
                          <a:latin typeface="+mn-ea"/>
                          <a:ea typeface="+mn-ea"/>
                          <a:cs typeface="宋体" panose="02010600030101010101" pitchFamily="2" charset="-122"/>
                        </a:rPr>
                        <a:t>1 300 000</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sp>
        <p:nvSpPr>
          <p:cNvPr id="14" name="文本框 156"/>
          <p:cNvSpPr txBox="1"/>
          <p:nvPr/>
        </p:nvSpPr>
        <p:spPr>
          <a:xfrm>
            <a:off x="7335091" y="3824697"/>
            <a:ext cx="3945486"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sz="2400" b="1" dirty="0">
                <a:solidFill>
                  <a:schemeClr val="tx1"/>
                </a:solidFill>
                <a:latin typeface="+mn-ea"/>
              </a:rPr>
              <a:t>从第一年到第二年，销售量</a:t>
            </a:r>
            <a:r>
              <a:rPr lang="zh-CN" sz="2400" b="1" dirty="0">
                <a:solidFill>
                  <a:schemeClr val="tx1"/>
                </a:solidFill>
                <a:latin typeface="+mn-ea"/>
                <a:cs typeface="Times New Roman" panose="02020603050405020304" pitchFamily="18" charset="0"/>
              </a:rPr>
              <a:t>增长了100%，息税前利润增长了166.67%</a:t>
            </a:r>
            <a:endParaRPr lang="zh-CN" altLang="en-US" sz="2400" b="1" dirty="0">
              <a:solidFill>
                <a:schemeClr val="tx1"/>
              </a:solidFill>
              <a:latin typeface="+mn-ea"/>
            </a:endParaRPr>
          </a:p>
        </p:txBody>
      </p:sp>
      <p:sp>
        <p:nvSpPr>
          <p:cNvPr id="15" name="文本框 102"/>
          <p:cNvSpPr txBox="1"/>
          <p:nvPr/>
        </p:nvSpPr>
        <p:spPr>
          <a:xfrm>
            <a:off x="1271464" y="5543291"/>
            <a:ext cx="8536146" cy="581057"/>
          </a:xfrm>
          <a:prstGeom prst="rect">
            <a:avLst/>
          </a:prstGeom>
          <a:noFill/>
          <a:ln w="9525">
            <a:noFill/>
          </a:ln>
        </p:spPr>
        <p:txBody>
          <a:bodyPr wrap="square">
            <a:spAutoFit/>
          </a:bodyPr>
          <a:lstStyle/>
          <a:p>
            <a:pPr marL="0" indent="0">
              <a:lnSpc>
                <a:spcPct val="150000"/>
              </a:lnSpc>
            </a:pPr>
            <a:r>
              <a:rPr lang="zh-CN" sz="2400" dirty="0">
                <a:latin typeface="+mn-ea"/>
                <a:ea typeface="+mn-ea"/>
              </a:rPr>
              <a:t>　　DOL</a:t>
            </a:r>
            <a:r>
              <a:rPr lang="en-US" altLang="zh-CN" sz="2400" baseline="-25000" dirty="0">
                <a:latin typeface="+mn-ea"/>
                <a:ea typeface="+mn-ea"/>
              </a:rPr>
              <a:t>2</a:t>
            </a:r>
            <a:r>
              <a:rPr lang="zh-CN" sz="2400" dirty="0">
                <a:latin typeface="+mn-ea"/>
                <a:ea typeface="+mn-ea"/>
              </a:rPr>
              <a:t>＝</a:t>
            </a:r>
            <a:r>
              <a:rPr lang="en-US" altLang="zh-CN" sz="2400" dirty="0">
                <a:latin typeface="+mn-ea"/>
                <a:ea typeface="+mn-ea"/>
              </a:rPr>
              <a:t>Tcm</a:t>
            </a:r>
            <a:r>
              <a:rPr lang="en-US" altLang="zh-CN" sz="2400" baseline="-25000" dirty="0">
                <a:latin typeface="+mn-ea"/>
                <a:ea typeface="+mn-ea"/>
              </a:rPr>
              <a:t>1</a:t>
            </a:r>
            <a:r>
              <a:rPr lang="zh-CN" sz="2400" dirty="0">
                <a:latin typeface="+mn-ea"/>
                <a:ea typeface="+mn-ea"/>
              </a:rPr>
              <a:t>/EBIT</a:t>
            </a:r>
            <a:r>
              <a:rPr lang="en-US" altLang="zh-CN" sz="2400" baseline="-25000" dirty="0">
                <a:latin typeface="+mn-ea"/>
                <a:ea typeface="+mn-ea"/>
              </a:rPr>
              <a:t>1</a:t>
            </a:r>
            <a:r>
              <a:rPr lang="zh-CN" sz="2400" dirty="0">
                <a:latin typeface="+mn-ea"/>
                <a:ea typeface="+mn-ea"/>
              </a:rPr>
              <a:t>＝</a:t>
            </a:r>
            <a:r>
              <a:rPr lang="en-US" altLang="zh-CN" sz="2400" dirty="0">
                <a:latin typeface="+mn-ea"/>
              </a:rPr>
              <a:t> 500000 </a:t>
            </a:r>
            <a:r>
              <a:rPr lang="zh-CN" sz="2400" dirty="0">
                <a:latin typeface="+mn-ea"/>
                <a:ea typeface="+mn-ea"/>
              </a:rPr>
              <a:t>/</a:t>
            </a:r>
            <a:r>
              <a:rPr lang="en-US" altLang="zh-CN" sz="2400" dirty="0">
                <a:latin typeface="+mn-ea"/>
                <a:ea typeface="+mn-ea"/>
              </a:rPr>
              <a:t>300000=1.6667</a:t>
            </a:r>
          </a:p>
        </p:txBody>
      </p:sp>
    </p:spTree>
    <p:extLst>
      <p:ext uri="{BB962C8B-B14F-4D97-AF65-F5344CB8AC3E}">
        <p14:creationId xmlns:p14="http://schemas.microsoft.com/office/powerpoint/2010/main" val="18784544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b8603bf-7888-44ad-9c16-1655380da7a1}"/>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2b63224e-8eca-41bd-9d2b-67e42701090d}"/>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2b63224e-8eca-41bd-9d2b-67e42701090d}"/>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2b63224e-8eca-41bd-9d2b-67e42701090d}"/>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2b63224e-8eca-41bd-9d2b-67e42701090d}"/>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d037b31a-f163-4c0a-baee-e378bb9b9d72}"/>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d037b31a-f163-4c0a-baee-e378bb9b9d72}"/>
</p:tagLst>
</file>

<file path=ppt/tags/tag8.xml><?xml version="1.0" encoding="utf-8"?>
<p:tagLst xmlns:a="http://schemas.openxmlformats.org/drawingml/2006/main" xmlns:r="http://schemas.openxmlformats.org/officeDocument/2006/relationships" xmlns:p="http://schemas.openxmlformats.org/presentationml/2006/main">
  <p:tag name="KSO_WM_UNIT_TABLE_BEAUTIFY" val="smartTable{d037b31a-f163-4c0a-baee-e378bb9b9d72}"/>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d037b31a-f163-4c0a-baee-e378bb9b9d72}"/>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4264</TotalTime>
  <Words>1696</Words>
  <Application>Microsoft Office PowerPoint</Application>
  <PresentationFormat>宽屏</PresentationFormat>
  <Paragraphs>367</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24</vt:i4>
      </vt:variant>
    </vt:vector>
  </HeadingPairs>
  <TitlesOfParts>
    <vt:vector size="40" baseType="lpstr">
      <vt:lpstr>黑体</vt:lpstr>
      <vt:lpstr>华文隶书</vt:lpstr>
      <vt:lpstr>华文新魏</vt:lpstr>
      <vt:lpstr>华文行楷</vt:lpstr>
      <vt:lpstr>微软雅黑</vt:lpstr>
      <vt:lpstr>Arial</vt:lpstr>
      <vt:lpstr>Calibri</vt:lpstr>
      <vt:lpstr>Cambria Math</vt:lpstr>
      <vt:lpstr>Franklin Gothic Book</vt:lpstr>
      <vt:lpstr>Franklin Gothic Medium</vt:lpstr>
      <vt:lpstr>Verdana</vt:lpstr>
      <vt:lpstr>Wingdings</vt:lpstr>
      <vt:lpstr>2_自定义设计方案</vt:lpstr>
      <vt:lpstr>自定义设计方案</vt:lpstr>
      <vt:lpstr>1_自定义设计方案</vt:lpstr>
      <vt:lpstr>cdb2004c003l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1053</cp:revision>
  <dcterms:created xsi:type="dcterms:W3CDTF">2012-09-24T07:17:00Z</dcterms:created>
  <dcterms:modified xsi:type="dcterms:W3CDTF">2022-04-03T00:33:07Z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